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0"/>
  </p:notesMasterIdLst>
  <p:handoutMasterIdLst>
    <p:handoutMasterId r:id="rId61"/>
  </p:handoutMasterIdLst>
  <p:sldIdLst>
    <p:sldId id="258" r:id="rId5"/>
    <p:sldId id="287" r:id="rId6"/>
    <p:sldId id="337" r:id="rId7"/>
    <p:sldId id="349" r:id="rId8"/>
    <p:sldId id="358" r:id="rId9"/>
    <p:sldId id="356" r:id="rId10"/>
    <p:sldId id="357" r:id="rId11"/>
    <p:sldId id="359" r:id="rId12"/>
    <p:sldId id="354" r:id="rId13"/>
    <p:sldId id="355" r:id="rId14"/>
    <p:sldId id="360" r:id="rId15"/>
    <p:sldId id="283" r:id="rId16"/>
    <p:sldId id="309" r:id="rId17"/>
    <p:sldId id="310" r:id="rId18"/>
    <p:sldId id="311" r:id="rId19"/>
    <p:sldId id="312" r:id="rId20"/>
    <p:sldId id="344" r:id="rId21"/>
    <p:sldId id="327" r:id="rId22"/>
    <p:sldId id="328" r:id="rId23"/>
    <p:sldId id="329" r:id="rId24"/>
    <p:sldId id="313" r:id="rId25"/>
    <p:sldId id="314" r:id="rId26"/>
    <p:sldId id="367" r:id="rId27"/>
    <p:sldId id="341" r:id="rId28"/>
    <p:sldId id="315" r:id="rId29"/>
    <p:sldId id="345" r:id="rId30"/>
    <p:sldId id="316" r:id="rId31"/>
    <p:sldId id="346" r:id="rId32"/>
    <p:sldId id="330" r:id="rId33"/>
    <p:sldId id="317" r:id="rId34"/>
    <p:sldId id="347" r:id="rId35"/>
    <p:sldId id="361" r:id="rId36"/>
    <p:sldId id="318" r:id="rId37"/>
    <p:sldId id="336" r:id="rId38"/>
    <p:sldId id="332" r:id="rId39"/>
    <p:sldId id="342" r:id="rId40"/>
    <p:sldId id="343" r:id="rId41"/>
    <p:sldId id="320" r:id="rId42"/>
    <p:sldId id="321" r:id="rId43"/>
    <p:sldId id="322" r:id="rId44"/>
    <p:sldId id="323" r:id="rId45"/>
    <p:sldId id="324" r:id="rId46"/>
    <p:sldId id="348" r:id="rId47"/>
    <p:sldId id="340" r:id="rId48"/>
    <p:sldId id="339" r:id="rId49"/>
    <p:sldId id="352" r:id="rId50"/>
    <p:sldId id="308" r:id="rId51"/>
    <p:sldId id="362" r:id="rId52"/>
    <p:sldId id="365" r:id="rId53"/>
    <p:sldId id="366" r:id="rId54"/>
    <p:sldId id="364" r:id="rId55"/>
    <p:sldId id="363" r:id="rId56"/>
    <p:sldId id="338" r:id="rId57"/>
    <p:sldId id="334" r:id="rId58"/>
    <p:sldId id="260" r:id="rId59"/>
  </p:sldIdLst>
  <p:sldSz cx="12190413" cy="6859588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5644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2882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9324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2576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822067" algn="l" defTabSz="112882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386480" algn="l" defTabSz="112882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950894" algn="l" defTabSz="112882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515307" algn="l" defTabSz="112882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5A5A65"/>
    <a:srgbClr val="4786D9"/>
    <a:srgbClr val="578FDC"/>
    <a:srgbClr val="07AE85"/>
    <a:srgbClr val="5581CF"/>
    <a:srgbClr val="6281BA"/>
    <a:srgbClr val="3667BF"/>
    <a:srgbClr val="07A7BD"/>
    <a:srgbClr val="07B2C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8" autoAdjust="0"/>
    <p:restoredTop sz="94660"/>
  </p:normalViewPr>
  <p:slideViewPr>
    <p:cSldViewPr>
      <p:cViewPr varScale="1">
        <p:scale>
          <a:sx n="60" d="100"/>
          <a:sy n="60" d="100"/>
        </p:scale>
        <p:origin x="-96" y="-264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52" y="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7D6EA-6424-440E-A652-BD06C2B35F32}" type="datetimeFigureOut">
              <a:rPr lang="pl-PL" smtClean="0"/>
              <a:pPr/>
              <a:t>03.04.2019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1EF72-A34E-4DAB-8A64-FCD2F9FAA6B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32189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4D775-DB17-4EF5-8549-5B5B30E3716B}" type="datetimeFigureOut">
              <a:rPr lang="pl-PL" smtClean="0"/>
              <a:pPr/>
              <a:t>03.04.2019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3009F-6D35-4804-8036-70F5133C9AD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14427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B6AA267-493F-466F-BBFE-E4C4C1E04F20}" type="slidenum">
              <a:rPr/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</a:t>
            </a:fld>
            <a:fld id="{10D0F1C5-ED78-433C-BEFD-B56E05891AC4}" type="slidenum">
              <a:rPr/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</a:t>
            </a:fld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</a:endParaRPr>
          </a:p>
        </p:txBody>
      </p:sp>
      <p:sp>
        <p:nvSpPr>
          <p:cNvPr id="3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914043" y="4343043"/>
            <a:ext cx="5029200" cy="4114800"/>
          </a:xfrm>
        </p:spPr>
        <p:txBody>
          <a:bodyPr lIns="90004" tIns="44997" rIns="90004" bIns="44997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27213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4175" y="695325"/>
            <a:ext cx="6089650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19547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61698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16782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4175" y="695325"/>
            <a:ext cx="6089650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22308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4175" y="695325"/>
            <a:ext cx="6089650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72977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4175" y="695325"/>
            <a:ext cx="6089650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729778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4175" y="695325"/>
            <a:ext cx="6089650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842670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4175" y="695325"/>
            <a:ext cx="6089650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7677051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4175" y="695325"/>
            <a:ext cx="6089650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9379616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3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1711498-C0A4-4091-A8A2-271F2A523BC7}" type="slidenum">
              <a:rPr/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27</a:t>
            </a:fld>
            <a:fld id="{EBE012E1-97C9-4E42-A05D-4209F45E98B2}" type="slidenum">
              <a:rPr/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27</a:t>
            </a:fld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</a:endParaRPr>
          </a:p>
        </p:txBody>
      </p:sp>
      <p:sp>
        <p:nvSpPr>
          <p:cNvPr id="3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4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56" cy="356"/>
          </a:xfrm>
        </p:spPr>
        <p:txBody>
          <a:bodyPr lIns="90004" tIns="44997" rIns="90004" bIns="44997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9092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B6AA267-493F-466F-BBFE-E4C4C1E04F20}" type="slidenum">
              <a:rPr/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</a:t>
            </a:fld>
            <a:fld id="{10D0F1C5-ED78-433C-BEFD-B56E05891AC4}" type="slidenum">
              <a:rPr/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</a:t>
            </a:fld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</a:endParaRPr>
          </a:p>
        </p:txBody>
      </p:sp>
      <p:sp>
        <p:nvSpPr>
          <p:cNvPr id="3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914043" y="4343043"/>
            <a:ext cx="5029200" cy="4114800"/>
          </a:xfrm>
        </p:spPr>
        <p:txBody>
          <a:bodyPr lIns="90004" tIns="44997" rIns="90004" bIns="44997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682981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3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1711498-C0A4-4091-A8A2-271F2A523BC7}" type="slidenum">
              <a:rPr/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28</a:t>
            </a:fld>
            <a:fld id="{EBE012E1-97C9-4E42-A05D-4209F45E98B2}" type="slidenum">
              <a:rPr/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28</a:t>
            </a:fld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</a:endParaRPr>
          </a:p>
        </p:txBody>
      </p:sp>
      <p:sp>
        <p:nvSpPr>
          <p:cNvPr id="3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4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56" cy="356"/>
          </a:xfrm>
        </p:spPr>
        <p:txBody>
          <a:bodyPr lIns="90004" tIns="44997" rIns="90004" bIns="44997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89284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3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F7724F0-CC6A-4258-AB71-B497F98C9FEC}" type="slidenum">
              <a:rPr/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29</a:t>
            </a:fld>
            <a:fld id="{463D39D1-D29D-4EFC-94A3-0068C0EDC801}" type="slidenum">
              <a:rPr/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29</a:t>
            </a:fld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</a:endParaRPr>
          </a:p>
        </p:txBody>
      </p:sp>
      <p:sp>
        <p:nvSpPr>
          <p:cNvPr id="3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4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56" cy="356"/>
          </a:xfrm>
        </p:spPr>
        <p:txBody>
          <a:bodyPr lIns="90004" tIns="44997" rIns="90004" bIns="44997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565056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4175" y="695325"/>
            <a:ext cx="6089650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672007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4175" y="695325"/>
            <a:ext cx="6089650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062805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4175" y="695325"/>
            <a:ext cx="6089650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339851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4175" y="695325"/>
            <a:ext cx="6089650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417697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4175" y="695325"/>
            <a:ext cx="6089650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679622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509208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4175" y="695325"/>
            <a:ext cx="6089650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73870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4175" y="695325"/>
            <a:ext cx="6089650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94938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B6AA267-493F-466F-BBFE-E4C4C1E04F20}" type="slidenum">
              <a:rPr/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</a:t>
            </a:fld>
            <a:fld id="{10D0F1C5-ED78-433C-BEFD-B56E05891AC4}" type="slidenum">
              <a:rPr/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</a:t>
            </a:fld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</a:endParaRPr>
          </a:p>
        </p:txBody>
      </p:sp>
      <p:sp>
        <p:nvSpPr>
          <p:cNvPr id="3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914043" y="4343043"/>
            <a:ext cx="5029200" cy="4114800"/>
          </a:xfrm>
        </p:spPr>
        <p:txBody>
          <a:bodyPr lIns="90004" tIns="44997" rIns="90004" bIns="44997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774606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4175" y="695325"/>
            <a:ext cx="6089650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987576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4175" y="695325"/>
            <a:ext cx="6089650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433649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4175" y="695325"/>
            <a:ext cx="6089650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379239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3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0013D82-B9F9-4CF1-8AAB-EF8CB3E914CC}" type="slidenum">
              <a:rPr/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41</a:t>
            </a:fld>
            <a:fld id="{95C6D9CE-A098-48B4-A8C2-F7B44B40BF02}" type="slidenum">
              <a:rPr/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41</a:t>
            </a:fld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</a:endParaRPr>
          </a:p>
        </p:txBody>
      </p:sp>
      <p:sp>
        <p:nvSpPr>
          <p:cNvPr id="3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4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56" cy="356"/>
          </a:xfrm>
        </p:spPr>
        <p:txBody>
          <a:bodyPr lIns="90004" tIns="44997" rIns="90004" bIns="44997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44145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4175" y="695325"/>
            <a:ext cx="6089650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265183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B6AA267-493F-466F-BBFE-E4C4C1E04F20}" type="slidenum">
              <a:rPr/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45</a:t>
            </a:fld>
            <a:fld id="{10D0F1C5-ED78-433C-BEFD-B56E05891AC4}" type="slidenum">
              <a:rPr/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45</a:t>
            </a:fld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</a:endParaRPr>
          </a:p>
        </p:txBody>
      </p:sp>
      <p:sp>
        <p:nvSpPr>
          <p:cNvPr id="3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914043" y="4343043"/>
            <a:ext cx="5029200" cy="4114800"/>
          </a:xfrm>
        </p:spPr>
        <p:txBody>
          <a:bodyPr lIns="90004" tIns="44997" rIns="90004" bIns="44997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101140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B6AA267-493F-466F-BBFE-E4C4C1E04F20}" type="slidenum">
              <a:rPr/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46</a:t>
            </a:fld>
            <a:fld id="{10D0F1C5-ED78-433C-BEFD-B56E05891AC4}" type="slidenum">
              <a:rPr/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46</a:t>
            </a:fld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</a:endParaRPr>
          </a:p>
        </p:txBody>
      </p:sp>
      <p:sp>
        <p:nvSpPr>
          <p:cNvPr id="3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914043" y="4343043"/>
            <a:ext cx="5029200" cy="4114800"/>
          </a:xfrm>
        </p:spPr>
        <p:txBody>
          <a:bodyPr lIns="90004" tIns="44997" rIns="90004" bIns="44997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53092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B6AA267-493F-466F-BBFE-E4C4C1E04F20}" type="slidenum">
              <a:rPr/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47</a:t>
            </a:fld>
            <a:fld id="{10D0F1C5-ED78-433C-BEFD-B56E05891AC4}" type="slidenum">
              <a:rPr/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47</a:t>
            </a:fld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</a:endParaRPr>
          </a:p>
        </p:txBody>
      </p:sp>
      <p:sp>
        <p:nvSpPr>
          <p:cNvPr id="3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914043" y="4343043"/>
            <a:ext cx="5029200" cy="4114800"/>
          </a:xfrm>
        </p:spPr>
        <p:txBody>
          <a:bodyPr lIns="90004" tIns="44997" rIns="90004" bIns="44997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111481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4175" y="695325"/>
            <a:ext cx="6089650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60648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4175" y="695325"/>
            <a:ext cx="6089650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002206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B6AA267-493F-466F-BBFE-E4C4C1E04F20}" type="slidenum">
              <a:rPr/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</a:t>
            </a:fld>
            <a:fld id="{10D0F1C5-ED78-433C-BEFD-B56E05891AC4}" type="slidenum">
              <a:rPr/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</a:t>
            </a:fld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</a:endParaRPr>
          </a:p>
        </p:txBody>
      </p:sp>
      <p:sp>
        <p:nvSpPr>
          <p:cNvPr id="3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914043" y="4343043"/>
            <a:ext cx="5029200" cy="4114800"/>
          </a:xfrm>
        </p:spPr>
        <p:txBody>
          <a:bodyPr lIns="90004" tIns="44997" rIns="90004" bIns="44997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68329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3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1711498-C0A4-4091-A8A2-271F2A523BC7}" type="slidenum">
              <a:rPr/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51</a:t>
            </a:fld>
            <a:fld id="{EBE012E1-97C9-4E42-A05D-4209F45E98B2}" type="slidenum">
              <a:rPr/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51</a:t>
            </a:fld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</a:endParaRPr>
          </a:p>
        </p:txBody>
      </p:sp>
      <p:sp>
        <p:nvSpPr>
          <p:cNvPr id="3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4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56" cy="356"/>
          </a:xfrm>
        </p:spPr>
        <p:txBody>
          <a:bodyPr lIns="90004" tIns="44997" rIns="90004" bIns="44997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233822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4175" y="695325"/>
            <a:ext cx="6089650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36024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4175" y="695325"/>
            <a:ext cx="6089650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40803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4175" y="695325"/>
            <a:ext cx="6089650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54782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4175" y="695325"/>
            <a:ext cx="6089650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45676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4175" y="695325"/>
            <a:ext cx="6089650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4576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4175" y="695325"/>
            <a:ext cx="6089650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19127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ytuł prezentacji i tytuły działó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9" y="0"/>
            <a:ext cx="12187543" cy="6855492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5955" y="2061326"/>
            <a:ext cx="7775515" cy="1440476"/>
          </a:xfrm>
          <a:effectLst/>
        </p:spPr>
        <p:txBody>
          <a:bodyPr/>
          <a:lstStyle>
            <a:lvl1pPr>
              <a:defRPr sz="5400">
                <a:solidFill>
                  <a:schemeClr val="bg1"/>
                </a:solidFill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95955" y="3141762"/>
            <a:ext cx="6839411" cy="1656184"/>
          </a:xfrm>
          <a:effectLst/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 wzorca podtytułu1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tat, wyróżniona myś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6" y="2048"/>
            <a:ext cx="12187543" cy="6855493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6614" y="1917626"/>
            <a:ext cx="6912768" cy="2880320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</a:defRPr>
            </a:lvl1pPr>
            <a:lvl4pPr>
              <a:defRPr>
                <a:solidFill>
                  <a:srgbClr val="445870"/>
                </a:solidFill>
              </a:defRPr>
            </a:lvl4pPr>
            <a:lvl5pPr>
              <a:defRPr>
                <a:solidFill>
                  <a:srgbClr val="445870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xmlns="" val="713988095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tat, wyróżniona myś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6" y="2048"/>
            <a:ext cx="12187543" cy="6855493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6614" y="1917626"/>
            <a:ext cx="6912768" cy="2880320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</a:defRPr>
            </a:lvl1pPr>
            <a:lvl4pPr>
              <a:defRPr>
                <a:solidFill>
                  <a:srgbClr val="445870"/>
                </a:solidFill>
              </a:defRPr>
            </a:lvl4pPr>
            <a:lvl5pPr>
              <a:defRPr>
                <a:solidFill>
                  <a:srgbClr val="445870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xmlns="" val="3741036884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tat, wyróżniona myś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7" y="2048"/>
            <a:ext cx="12187541" cy="6855492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6614" y="1917626"/>
            <a:ext cx="6840760" cy="2880320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</a:defRPr>
            </a:lvl1pPr>
            <a:lvl4pPr>
              <a:defRPr>
                <a:solidFill>
                  <a:srgbClr val="445870"/>
                </a:solidFill>
              </a:defRPr>
            </a:lvl4pPr>
            <a:lvl5pPr>
              <a:defRPr>
                <a:solidFill>
                  <a:srgbClr val="445870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xmlns="" val="2034539028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tat, wyróżniona myś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7" y="2048"/>
            <a:ext cx="12187541" cy="6855492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6614" y="1917626"/>
            <a:ext cx="6840760" cy="2880320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</a:defRPr>
            </a:lvl1pPr>
            <a:lvl4pPr>
              <a:defRPr>
                <a:solidFill>
                  <a:srgbClr val="445870"/>
                </a:solidFill>
              </a:defRPr>
            </a:lvl4pPr>
            <a:lvl5pPr>
              <a:defRPr>
                <a:solidFill>
                  <a:srgbClr val="445870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xmlns="" val="3615216368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tat, wyróżniona myśl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7" y="2048"/>
            <a:ext cx="12187541" cy="6855492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6614" y="1917626"/>
            <a:ext cx="6840760" cy="2880320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</a:defRPr>
            </a:lvl1pPr>
            <a:lvl4pPr>
              <a:defRPr>
                <a:solidFill>
                  <a:srgbClr val="445870"/>
                </a:solidFill>
              </a:defRPr>
            </a:lvl4pPr>
            <a:lvl5pPr>
              <a:defRPr>
                <a:solidFill>
                  <a:srgbClr val="445870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xmlns="" val="161247649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ykły sjald na treść 2 kolumny + ew dodat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3311" y="1341562"/>
            <a:ext cx="5370309" cy="4969221"/>
          </a:xfrm>
        </p:spPr>
        <p:txBody>
          <a:bodyPr/>
          <a:lstStyle>
            <a:lvl1pPr>
              <a:defRPr sz="3200"/>
            </a:lvl1pPr>
            <a:lvl2pPr>
              <a:defRPr sz="3000"/>
            </a:lvl2pPr>
            <a:lvl3pPr>
              <a:defRPr sz="2700"/>
            </a:lvl3pPr>
            <a:lvl4pPr>
              <a:defRPr sz="2500">
                <a:solidFill>
                  <a:srgbClr val="445870"/>
                </a:solidFill>
              </a:defRPr>
            </a:lvl4pPr>
            <a:lvl5pPr>
              <a:defRPr sz="2200">
                <a:solidFill>
                  <a:srgbClr val="445870"/>
                </a:solidFill>
              </a:defRPr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999208" y="1341561"/>
            <a:ext cx="5663892" cy="4969221"/>
          </a:xfrm>
        </p:spPr>
        <p:txBody>
          <a:bodyPr/>
          <a:lstStyle>
            <a:lvl1pPr>
              <a:defRPr sz="3200"/>
            </a:lvl1pPr>
            <a:lvl2pPr>
              <a:defRPr sz="3000"/>
            </a:lvl2pPr>
            <a:lvl3pPr>
              <a:defRPr sz="2700"/>
            </a:lvl3pPr>
            <a:lvl4pPr>
              <a:defRPr sz="2500">
                <a:solidFill>
                  <a:srgbClr val="445870"/>
                </a:solidFill>
              </a:defRPr>
            </a:lvl4pPr>
            <a:lvl5pPr>
              <a:defRPr sz="2200">
                <a:solidFill>
                  <a:srgbClr val="445870"/>
                </a:solidFill>
              </a:defRPr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rwsza plansza w prezenta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6" y="2047"/>
            <a:ext cx="12187543" cy="68554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rwsza plansza w prezentacj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6" y="2047"/>
            <a:ext cx="12187543" cy="68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7425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rwsza plansza w prezentacj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6" y="2047"/>
            <a:ext cx="12187543" cy="68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6710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rwsza plansza w prezentacj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6" y="2047"/>
            <a:ext cx="12187543" cy="68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9802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ytuł prezentacji i tytuły działó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0" y="0"/>
            <a:ext cx="12187541" cy="6855492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5955" y="2061326"/>
            <a:ext cx="7775515" cy="1440476"/>
          </a:xfrm>
          <a:effectLst/>
        </p:spPr>
        <p:txBody>
          <a:bodyPr/>
          <a:lstStyle>
            <a:lvl1pPr>
              <a:defRPr sz="5400">
                <a:solidFill>
                  <a:schemeClr val="bg1"/>
                </a:solidFill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95955" y="3141762"/>
            <a:ext cx="6839411" cy="1656184"/>
          </a:xfrm>
          <a:effectLst/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 wzorca podtytułu1</a:t>
            </a:r>
          </a:p>
        </p:txBody>
      </p:sp>
    </p:spTree>
    <p:extLst>
      <p:ext uri="{BB962C8B-B14F-4D97-AF65-F5344CB8AC3E}">
        <p14:creationId xmlns:p14="http://schemas.microsoft.com/office/powerpoint/2010/main" xmlns="" val="3808398921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rwsza plansza w prezentacji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6" y="2047"/>
            <a:ext cx="12187543" cy="68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8899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rwsza plansza w prezentacji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6" y="2047"/>
            <a:ext cx="12187543" cy="68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6778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rwsza plansza w prezentacji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6" y="2047"/>
            <a:ext cx="12187543" cy="68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4277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ło pod obraz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6" y="2048"/>
            <a:ext cx="12187543" cy="6855493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ło pod obrazk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6" y="2048"/>
            <a:ext cx="12187543" cy="68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2542663"/>
      </p:ext>
    </p:extLst>
  </p:cSld>
  <p:clrMapOvr>
    <a:masterClrMapping/>
  </p:clrMapOvr>
  <p:transition spd="med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ło pod obrazk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7" y="2048"/>
            <a:ext cx="12187541" cy="68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6824054"/>
      </p:ext>
    </p:extLst>
  </p:cSld>
  <p:clrMapOvr>
    <a:masterClrMapping/>
  </p:clrMapOvr>
  <p:transition spd="med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ło pod obrazk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7" y="2048"/>
            <a:ext cx="12187541" cy="685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3226282"/>
      </p:ext>
    </p:extLst>
  </p:cSld>
  <p:clrMapOvr>
    <a:masterClrMapping/>
  </p:clrMapOvr>
  <p:transition spd="med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ło pod obrazk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8" y="2048"/>
            <a:ext cx="12187539" cy="685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5843241"/>
      </p:ext>
    </p:extLst>
  </p:cSld>
  <p:clrMapOvr>
    <a:masterClrMapping/>
  </p:clrMapOvr>
  <p:transition spd="med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ło pod obrazki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8" y="2048"/>
            <a:ext cx="12187539" cy="685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5089062"/>
      </p:ext>
    </p:extLst>
  </p:cSld>
  <p:clrMapOvr>
    <a:masterClrMapping/>
  </p:clrMapOvr>
  <p:transition spd="med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ło pod obrazki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8" y="2048"/>
            <a:ext cx="12187539" cy="685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0336698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ytuł prezentacji i tytuły działó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0" y="0"/>
            <a:ext cx="12187541" cy="6855491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5955" y="2061326"/>
            <a:ext cx="7775515" cy="1440476"/>
          </a:xfrm>
          <a:effectLst/>
        </p:spPr>
        <p:txBody>
          <a:bodyPr/>
          <a:lstStyle>
            <a:lvl1pPr>
              <a:defRPr sz="5400">
                <a:solidFill>
                  <a:schemeClr val="bg1"/>
                </a:solidFill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95955" y="3141762"/>
            <a:ext cx="6839411" cy="1656184"/>
          </a:xfrm>
          <a:effectLst/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 wzorca podtytułu1</a:t>
            </a:r>
          </a:p>
        </p:txBody>
      </p:sp>
    </p:spTree>
    <p:extLst>
      <p:ext uri="{BB962C8B-B14F-4D97-AF65-F5344CB8AC3E}">
        <p14:creationId xmlns:p14="http://schemas.microsoft.com/office/powerpoint/2010/main" xmlns="" val="1654331657"/>
      </p:ext>
    </p:extLst>
  </p:cSld>
  <p:clrMapOvr>
    <a:masterClrMapping/>
  </p:clrMapOvr>
  <p:transition spd="med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8" y="2048"/>
            <a:ext cx="12187539" cy="685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9671568"/>
      </p:ext>
    </p:extLst>
  </p:cSld>
  <p:clrMapOvr>
    <a:masterClrMapping/>
  </p:clrMapOvr>
  <p:transition spd="med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9" y="2048"/>
            <a:ext cx="12187537" cy="685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0198800"/>
      </p:ext>
    </p:extLst>
  </p:cSld>
  <p:clrMapOvr>
    <a:masterClrMapping/>
  </p:clrMapOvr>
  <p:transition spd="med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06278596"/>
      </p:ext>
    </p:extLst>
  </p:cSld>
  <p:clrMapOvr>
    <a:masterClrMapping/>
  </p:clrMapOvr>
  <p:transition/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ytuł prezentacji i tytuły działów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1" y="0"/>
            <a:ext cx="12187539" cy="6855491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5955" y="2061326"/>
            <a:ext cx="7775515" cy="1440476"/>
          </a:xfrm>
          <a:effectLst/>
        </p:spPr>
        <p:txBody>
          <a:bodyPr/>
          <a:lstStyle>
            <a:lvl1pPr>
              <a:defRPr sz="5400">
                <a:solidFill>
                  <a:schemeClr val="bg1"/>
                </a:solidFill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95955" y="3141762"/>
            <a:ext cx="6839411" cy="1656184"/>
          </a:xfrm>
          <a:effectLst/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 wzorca podtytułu1</a:t>
            </a:r>
          </a:p>
        </p:txBody>
      </p:sp>
    </p:spTree>
    <p:extLst>
      <p:ext uri="{BB962C8B-B14F-4D97-AF65-F5344CB8AC3E}">
        <p14:creationId xmlns:p14="http://schemas.microsoft.com/office/powerpoint/2010/main" xmlns="" val="636721246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ytuł prezentacji i tytuły działów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1" y="0"/>
            <a:ext cx="12187539" cy="685549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5955" y="2061326"/>
            <a:ext cx="7775515" cy="1440476"/>
          </a:xfrm>
          <a:effectLst/>
        </p:spPr>
        <p:txBody>
          <a:bodyPr/>
          <a:lstStyle>
            <a:lvl1pPr>
              <a:defRPr sz="5400">
                <a:solidFill>
                  <a:schemeClr val="bg1"/>
                </a:solidFill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95955" y="3141762"/>
            <a:ext cx="6839411" cy="1656184"/>
          </a:xfrm>
          <a:effectLst/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 wzorca podtytułu1</a:t>
            </a:r>
          </a:p>
        </p:txBody>
      </p:sp>
    </p:spTree>
    <p:extLst>
      <p:ext uri="{BB962C8B-B14F-4D97-AF65-F5344CB8AC3E}">
        <p14:creationId xmlns:p14="http://schemas.microsoft.com/office/powerpoint/2010/main" xmlns="" val="3453138238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ytuł prezentacji i tytuły działów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1" y="0"/>
            <a:ext cx="12187539" cy="685549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5955" y="2061326"/>
            <a:ext cx="7775515" cy="1440476"/>
          </a:xfrm>
          <a:effectLst/>
        </p:spPr>
        <p:txBody>
          <a:bodyPr/>
          <a:lstStyle>
            <a:lvl1pPr>
              <a:defRPr sz="5400">
                <a:solidFill>
                  <a:schemeClr val="bg1"/>
                </a:solidFill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95955" y="3141762"/>
            <a:ext cx="6839411" cy="1656184"/>
          </a:xfrm>
          <a:effectLst/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 wzorca podtytułu1</a:t>
            </a:r>
          </a:p>
        </p:txBody>
      </p:sp>
    </p:spTree>
    <p:extLst>
      <p:ext uri="{BB962C8B-B14F-4D97-AF65-F5344CB8AC3E}">
        <p14:creationId xmlns:p14="http://schemas.microsoft.com/office/powerpoint/2010/main" xmlns="" val="1585831216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wykły sjald na treść + ew dodat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312" y="413887"/>
            <a:ext cx="11135787" cy="1143265"/>
          </a:xfrm>
          <a:effectLst/>
        </p:spPr>
        <p:txBody>
          <a:bodyPr/>
          <a:lstStyle>
            <a:lvl1pPr>
              <a:defRPr>
                <a:solidFill>
                  <a:srgbClr val="4786D9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3311" y="1341563"/>
            <a:ext cx="11135359" cy="49692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>
              <a:spcBef>
                <a:spcPts val="600"/>
              </a:spcBef>
              <a:defRPr/>
            </a:lvl2pPr>
            <a:lvl4pPr>
              <a:defRPr>
                <a:solidFill>
                  <a:srgbClr val="445870"/>
                </a:solidFill>
              </a:defRPr>
            </a:lvl4pPr>
            <a:lvl5pPr>
              <a:defRPr>
                <a:solidFill>
                  <a:srgbClr val="445870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tat, wyróżniona my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7" y="2048"/>
            <a:ext cx="12187541" cy="6855492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6614" y="1845618"/>
            <a:ext cx="6768752" cy="3024336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</a:defRPr>
            </a:lvl1pPr>
            <a:lvl4pPr>
              <a:defRPr>
                <a:solidFill>
                  <a:srgbClr val="445870"/>
                </a:solidFill>
              </a:defRPr>
            </a:lvl4pPr>
            <a:lvl5pPr>
              <a:defRPr>
                <a:solidFill>
                  <a:srgbClr val="445870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xmlns="" val="3316037208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tat, wyróżniona myś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6" y="2048"/>
            <a:ext cx="12187543" cy="6855492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6614" y="1917626"/>
            <a:ext cx="6840760" cy="2880320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</a:defRPr>
            </a:lvl1pPr>
            <a:lvl4pPr>
              <a:defRPr>
                <a:solidFill>
                  <a:srgbClr val="445870"/>
                </a:solidFill>
              </a:defRPr>
            </a:lvl4pPr>
            <a:lvl5pPr>
              <a:defRPr>
                <a:solidFill>
                  <a:srgbClr val="445870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xmlns="" val="427183907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6" y="2048"/>
            <a:ext cx="12187543" cy="6855493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741" y="413887"/>
            <a:ext cx="11039360" cy="114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2883" tIns="56441" rIns="112883" bIns="56441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pl-PL" dirty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11" y="1341563"/>
            <a:ext cx="11039790" cy="5041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2883" tIns="72000" rIns="112883" bIns="5644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65" r:id="rId4"/>
    <p:sldLayoutId id="2147483676" r:id="rId5"/>
    <p:sldLayoutId id="2147483675" r:id="rId6"/>
    <p:sldLayoutId id="2147483650" r:id="rId7"/>
    <p:sldLayoutId id="2147483657" r:id="rId8"/>
    <p:sldLayoutId id="2147483659" r:id="rId9"/>
    <p:sldLayoutId id="2147483656" r:id="rId10"/>
    <p:sldLayoutId id="2147483671" r:id="rId11"/>
    <p:sldLayoutId id="2147483666" r:id="rId12"/>
    <p:sldLayoutId id="2147483667" r:id="rId13"/>
    <p:sldLayoutId id="2147483668" r:id="rId14"/>
    <p:sldLayoutId id="2147483652" r:id="rId15"/>
    <p:sldLayoutId id="2147483654" r:id="rId16"/>
    <p:sldLayoutId id="2147483678" r:id="rId17"/>
    <p:sldLayoutId id="2147483683" r:id="rId18"/>
    <p:sldLayoutId id="2147483682" r:id="rId19"/>
    <p:sldLayoutId id="2147483681" r:id="rId20"/>
    <p:sldLayoutId id="2147483680" r:id="rId21"/>
    <p:sldLayoutId id="2147483679" r:id="rId22"/>
    <p:sldLayoutId id="2147483655" r:id="rId23"/>
    <p:sldLayoutId id="2147483669" r:id="rId24"/>
    <p:sldLayoutId id="2147483670" r:id="rId25"/>
    <p:sldLayoutId id="2147483672" r:id="rId26"/>
    <p:sldLayoutId id="2147483673" r:id="rId27"/>
    <p:sldLayoutId id="2147483686" r:id="rId28"/>
    <p:sldLayoutId id="2147483685" r:id="rId29"/>
    <p:sldLayoutId id="2147483684" r:id="rId30"/>
    <p:sldLayoutId id="2147483687" r:id="rId31"/>
    <p:sldLayoutId id="2147483688" r:id="rId32"/>
  </p:sldLayoutIdLst>
  <p:transition spd="med">
    <p:pull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0">
          <a:solidFill>
            <a:srgbClr val="4786D9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42C6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42C6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42C6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42C62"/>
          </a:solidFill>
          <a:latin typeface="Tahoma" pitchFamily="34" charset="0"/>
        </a:defRPr>
      </a:lvl5pPr>
      <a:lvl6pPr marL="564413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42C62"/>
          </a:solidFill>
          <a:latin typeface="Tahoma" pitchFamily="34" charset="0"/>
        </a:defRPr>
      </a:lvl6pPr>
      <a:lvl7pPr marL="1128827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42C62"/>
          </a:solidFill>
          <a:latin typeface="Tahoma" pitchFamily="34" charset="0"/>
        </a:defRPr>
      </a:lvl7pPr>
      <a:lvl8pPr marL="169324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42C62"/>
          </a:solidFill>
          <a:latin typeface="Tahoma" pitchFamily="34" charset="0"/>
        </a:defRPr>
      </a:lvl8pPr>
      <a:lvl9pPr marL="2257654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42C62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ct val="0"/>
        </a:spcAft>
        <a:buFontTx/>
        <a:buNone/>
        <a:defRPr sz="3400" b="0">
          <a:solidFill>
            <a:srgbClr val="5A5A65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60363" indent="-360363" algn="l" rtl="0" eaLnBrk="1" fontAlgn="base" hangingPunct="1">
        <a:spcBef>
          <a:spcPts val="600"/>
        </a:spcBef>
        <a:spcAft>
          <a:spcPct val="0"/>
        </a:spcAft>
        <a:buClr>
          <a:srgbClr val="4786D9"/>
        </a:buClr>
        <a:buSzPct val="110000"/>
        <a:buFont typeface="Calibri" panose="020F0502020204030204" pitchFamily="34" charset="0"/>
        <a:buChar char="˃"/>
        <a:tabLst>
          <a:tab pos="1771631" algn="l"/>
        </a:tabLst>
        <a:defRPr sz="3400">
          <a:solidFill>
            <a:srgbClr val="5A5A65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539750" indent="-363538" algn="l" rtl="0" eaLnBrk="1" fontAlgn="base" hangingPunct="1">
        <a:spcBef>
          <a:spcPts val="400"/>
        </a:spcBef>
        <a:spcAft>
          <a:spcPct val="0"/>
        </a:spcAft>
        <a:buClr>
          <a:srgbClr val="4786D9"/>
        </a:buClr>
        <a:buSzPct val="110000"/>
        <a:buFont typeface="Calibri" panose="020F0502020204030204" pitchFamily="34" charset="0"/>
        <a:buChar char="˃"/>
        <a:tabLst>
          <a:tab pos="1771631" algn="l"/>
        </a:tabLst>
        <a:defRPr sz="2800">
          <a:solidFill>
            <a:srgbClr val="5A5A65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720725" indent="-360363" algn="l" rtl="0" eaLnBrk="1" fontAlgn="base" hangingPunct="1">
        <a:spcBef>
          <a:spcPts val="4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&gt;"/>
        <a:tabLst/>
        <a:defRPr sz="2800">
          <a:solidFill>
            <a:srgbClr val="5A5A65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2539860" indent="-282207" algn="l" rtl="0" eaLnBrk="1" fontAlgn="base" hangingPunct="1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5pPr>
      <a:lvl6pPr marL="3104274" indent="-282207" algn="l" rtl="0" eaLnBrk="1" fontAlgn="base" hangingPunct="1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6pPr>
      <a:lvl7pPr marL="3668687" indent="-282207" algn="l" rtl="0" eaLnBrk="1" fontAlgn="base" hangingPunct="1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7pPr>
      <a:lvl8pPr marL="4233101" indent="-282207" algn="l" rtl="0" eaLnBrk="1" fontAlgn="base" hangingPunct="1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8pPr>
      <a:lvl9pPr marL="4797514" indent="-282207" algn="l" rtl="0" eaLnBrk="1" fontAlgn="base" hangingPunct="1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112882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4413" algn="l" defTabSz="112882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8827" algn="l" defTabSz="112882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93240" algn="l" defTabSz="112882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57654" algn="l" defTabSz="112882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22067" algn="l" defTabSz="112882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86480" algn="l" defTabSz="112882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50894" algn="l" defTabSz="112882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15307" algn="l" defTabSz="112882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malopolska.edu.com.pl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swietokrzyskie.edu.com.pl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mailto:cok@vulcan.edu.pl" TargetMode="Externa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alopolska.edu.com.p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>
            <a:extLst>
              <a:ext uri="{FF2B5EF4-FFF2-40B4-BE49-F238E27FC236}">
                <a16:creationId xmlns:a16="http://schemas.microsoft.com/office/drawing/2014/main" xmlns="" id="{91D0D42F-18E4-4FFF-915E-8240B4BBF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Kandydat – Szybki start 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939D9F2D-B269-417C-A736-21461A51FAA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8742" y="1269554"/>
            <a:ext cx="8352928" cy="490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99578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AB7958B-76B3-43E7-85CD-6BCACA0AC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Zmiany 2019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A6A46F4-27BB-4335-A672-19E90F5D5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lvl="1" indent="-514350">
              <a:spcBef>
                <a:spcPts val="0"/>
              </a:spcBef>
              <a:buFont typeface="+mj-lt"/>
              <a:buAutoNum type="arabicPeriod"/>
            </a:pPr>
            <a:r>
              <a:rPr lang="pl-PL" b="1" dirty="0"/>
              <a:t>Podwójny rocznik = </a:t>
            </a:r>
            <a:r>
              <a:rPr lang="pl-PL" b="1" dirty="0">
                <a:solidFill>
                  <a:srgbClr val="FF0000"/>
                </a:solidFill>
              </a:rPr>
              <a:t>DWA systemy</a:t>
            </a:r>
          </a:p>
          <a:p>
            <a:pPr lvl="3"/>
            <a:r>
              <a:rPr lang="pl-PL" dirty="0"/>
              <a:t>„stary” system dla szkół ponadgimnazjalnych – ostatni rok (POGIM – zielony)</a:t>
            </a:r>
          </a:p>
          <a:p>
            <a:pPr lvl="3"/>
            <a:r>
              <a:rPr lang="pl-PL" dirty="0"/>
              <a:t>„nowy” system dla szkół ponadpodstawowych (POSP – niebieski)</a:t>
            </a:r>
          </a:p>
          <a:p>
            <a:pPr marL="514350" lvl="1" indent="-514350">
              <a:spcBef>
                <a:spcPts val="0"/>
              </a:spcBef>
              <a:buFont typeface="+mj-lt"/>
              <a:buAutoNum type="arabicPeriod"/>
            </a:pPr>
            <a:endParaRPr lang="pl-PL" b="1" dirty="0">
              <a:solidFill>
                <a:srgbClr val="FF0000"/>
              </a:solidFill>
            </a:endParaRPr>
          </a:p>
          <a:p>
            <a:pPr marL="514350" lvl="1" indent="-514350">
              <a:spcBef>
                <a:spcPts val="0"/>
              </a:spcBef>
              <a:buFont typeface="+mj-lt"/>
              <a:buAutoNum type="arabicPeriod"/>
            </a:pPr>
            <a:r>
              <a:rPr lang="pl-PL" b="1" dirty="0">
                <a:solidFill>
                  <a:srgbClr val="FF0000"/>
                </a:solidFill>
              </a:rPr>
              <a:t>DWA adresy &gt; DWA dostępy</a:t>
            </a:r>
            <a:endParaRPr lang="pl-PL" dirty="0">
              <a:solidFill>
                <a:srgbClr val="FF0000"/>
              </a:solidFill>
            </a:endParaRPr>
          </a:p>
          <a:p>
            <a:pPr marL="514350" lvl="1" indent="-514350">
              <a:spcBef>
                <a:spcPts val="0"/>
              </a:spcBef>
              <a:buFont typeface="+mj-lt"/>
              <a:buAutoNum type="arabicPeriod"/>
            </a:pPr>
            <a:endParaRPr lang="pl-PL" b="1" dirty="0"/>
          </a:p>
          <a:p>
            <a:pPr marL="514350" lvl="1" indent="-514350">
              <a:spcBef>
                <a:spcPts val="0"/>
              </a:spcBef>
              <a:buFont typeface="+mj-lt"/>
              <a:buAutoNum type="arabicPeriod"/>
            </a:pPr>
            <a:r>
              <a:rPr lang="pl-PL" dirty="0"/>
              <a:t>Strona rozprowadzająca dla kandydata – adres </a:t>
            </a:r>
            <a:r>
              <a:rPr lang="pl-PL" b="1" dirty="0"/>
              <a:t>BEZ ZMIAN! </a:t>
            </a:r>
          </a:p>
          <a:p>
            <a:pPr marL="514350" lvl="1" indent="-514350">
              <a:spcBef>
                <a:spcPts val="0"/>
              </a:spcBef>
              <a:buFont typeface="+mj-lt"/>
              <a:buAutoNum type="arabicPeriod"/>
            </a:pPr>
            <a:endParaRPr lang="pl-PL" dirty="0">
              <a:ea typeface="+mn-ea"/>
            </a:endParaRPr>
          </a:p>
          <a:p>
            <a:pPr marL="514350" lvl="1" indent="-514350">
              <a:spcBef>
                <a:spcPts val="0"/>
              </a:spcBef>
              <a:buFont typeface="+mj-lt"/>
              <a:buAutoNum type="arabicPeriod"/>
            </a:pPr>
            <a:r>
              <a:rPr lang="pl-PL" dirty="0">
                <a:ea typeface="+mn-ea"/>
              </a:rPr>
              <a:t>Zmiana szaty graficznej głównej strony dla /instytucji</a:t>
            </a:r>
          </a:p>
          <a:p>
            <a:pPr marL="514350" lvl="1" indent="-514350">
              <a:spcBef>
                <a:spcPts val="0"/>
              </a:spcBef>
              <a:buFont typeface="+mj-lt"/>
              <a:buAutoNum type="arabicPeriod"/>
            </a:pPr>
            <a:endParaRPr lang="pl-PL" dirty="0">
              <a:ea typeface="+mn-ea"/>
            </a:endParaRPr>
          </a:p>
          <a:p>
            <a:pPr marL="514350" lvl="1" indent="-514350">
              <a:spcBef>
                <a:spcPts val="0"/>
              </a:spcBef>
              <a:buFont typeface="+mj-lt"/>
              <a:buAutoNum type="arabicPeriod"/>
            </a:pPr>
            <a:r>
              <a:rPr lang="pl-PL" dirty="0">
                <a:ea typeface="+mn-ea"/>
              </a:rPr>
              <a:t>Zmiana sposobu zarządzania użytkownikami w PN/Gim/SP</a:t>
            </a:r>
          </a:p>
          <a:p>
            <a:pPr marL="514350" lvl="1" indent="-514350">
              <a:spcBef>
                <a:spcPts val="0"/>
              </a:spcBef>
              <a:buFont typeface="+mj-lt"/>
              <a:buAutoNum type="arabicPeriod"/>
            </a:pPr>
            <a:endParaRPr lang="pl-PL" dirty="0">
              <a:ea typeface="+mn-ea"/>
            </a:endParaRPr>
          </a:p>
          <a:p>
            <a:pPr marL="514350" lvl="1" indent="-514350">
              <a:spcBef>
                <a:spcPts val="0"/>
              </a:spcBef>
              <a:buFont typeface="+mj-lt"/>
              <a:buAutoNum type="arabicPeriod"/>
            </a:pPr>
            <a:r>
              <a:rPr lang="pl-PL" dirty="0">
                <a:ea typeface="+mn-ea"/>
              </a:rPr>
              <a:t>Dostosowanie „nowego” systemu (m.in. egzamin ósmoklasisty, podstawy prawne, </a:t>
            </a:r>
            <a:r>
              <a:rPr lang="pl-PL" dirty="0"/>
              <a:t>etykiety pól</a:t>
            </a:r>
            <a:r>
              <a:rPr lang="pl-PL" dirty="0">
                <a:ea typeface="+mn-e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6248021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HARMONOGRAM 2019</a:t>
            </a:r>
          </a:p>
        </p:txBody>
      </p:sp>
    </p:spTree>
    <p:extLst>
      <p:ext uri="{BB962C8B-B14F-4D97-AF65-F5344CB8AC3E}">
        <p14:creationId xmlns:p14="http://schemas.microsoft.com/office/powerpoint/2010/main" xmlns="" val="24613807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b="11481"/>
          <a:stretch>
            <a:fillRect/>
          </a:stretch>
        </p:blipFill>
        <p:spPr>
          <a:xfrm>
            <a:off x="1522505" y="1413103"/>
            <a:ext cx="9145760" cy="41054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3"/>
          <p:cNvSpPr/>
          <p:nvPr/>
        </p:nvSpPr>
        <p:spPr>
          <a:xfrm>
            <a:off x="1750801" y="304986"/>
            <a:ext cx="8612111" cy="83071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25" tIns="45007" rIns="90025" bIns="45007" anchor="t" anchorCtr="1" compatLnSpc="0"/>
          <a:lstStyle/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  <a:t>Wprowadzenie oferty edukacyjnej przez</a:t>
            </a:r>
          </a:p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  <a:t>Punkty Naboru </a:t>
            </a:r>
            <a:r>
              <a:rPr lang="pl-PL" sz="2400" b="1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25.03.2019 r. –</a:t>
            </a:r>
            <a:r>
              <a:rPr lang="pl-PL" sz="2400" b="1" kern="0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 17</a:t>
            </a:r>
            <a:r>
              <a:rPr lang="pl-PL" sz="2400" b="1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.04.2019 r.</a:t>
            </a:r>
            <a:endParaRPr lang="pl-PL" sz="2400" b="1" dirty="0">
              <a:solidFill>
                <a:srgbClr val="000000"/>
              </a:solidFill>
              <a:latin typeface="Tahoma" pitchFamily="34"/>
              <a:ea typeface="Lucida Sans Unicode" pitchFamily="2"/>
              <a:cs typeface="Tahoma" pitchFamily="2"/>
            </a:endParaRPr>
          </a:p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400" b="1" dirty="0">
              <a:solidFill>
                <a:srgbClr val="000000"/>
              </a:solidFill>
              <a:latin typeface="Tahoma" pitchFamily="34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2158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/>
          <p:nvPr/>
        </p:nvSpPr>
        <p:spPr>
          <a:xfrm>
            <a:off x="1750801" y="304986"/>
            <a:ext cx="8612111" cy="83071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00"/>
          </a:solidFill>
          <a:ln>
            <a:noFill/>
            <a:prstDash val="solid"/>
          </a:ln>
        </p:spPr>
        <p:txBody>
          <a:bodyPr vert="horz" wrap="square" lIns="90025" tIns="45007" rIns="90025" bIns="45007" anchor="t" anchorCtr="1" compatLnSpc="0"/>
          <a:lstStyle/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  <a:t>Gimnazja/SP przekazują do systemu dane osobowe</a:t>
            </a:r>
            <a:br>
              <a:rPr lang="pl-PL" sz="24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</a:br>
            <a:r>
              <a:rPr lang="pl-PL" sz="24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  <a:t>i teleadresowe swoich uczniów</a:t>
            </a:r>
          </a:p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kern="0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01</a:t>
            </a:r>
            <a:r>
              <a:rPr lang="pl-PL" sz="2400" b="1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.04.2019r. - 19.04.2019r. godz.12:00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b="11481"/>
          <a:stretch>
            <a:fillRect/>
          </a:stretch>
        </p:blipFill>
        <p:spPr>
          <a:xfrm>
            <a:off x="1522505" y="1629177"/>
            <a:ext cx="9145760" cy="41054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27264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b="11481"/>
          <a:stretch>
            <a:fillRect/>
          </a:stretch>
        </p:blipFill>
        <p:spPr>
          <a:xfrm>
            <a:off x="1522148" y="1629177"/>
            <a:ext cx="9145760" cy="41054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3"/>
          <p:cNvSpPr/>
          <p:nvPr/>
        </p:nvSpPr>
        <p:spPr>
          <a:xfrm>
            <a:off x="1522505" y="116659"/>
            <a:ext cx="9145760" cy="200062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25" tIns="45007" rIns="90025" bIns="45007" anchor="t" anchorCtr="1" compatLnSpc="0"/>
          <a:lstStyle/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  <a:t>Kandydaci przy użyciu Internetu dokonują wyboru szkół </a:t>
            </a:r>
            <a:br>
              <a:rPr lang="pl-PL" sz="24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</a:br>
            <a:r>
              <a:rPr lang="pl-PL" sz="24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  <a:t>i oddziałów oraz dostarczają wydrukowany </a:t>
            </a:r>
            <a:br>
              <a:rPr lang="pl-PL" sz="24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</a:br>
            <a:r>
              <a:rPr lang="pl-PL" sz="24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  <a:t>z systemu wniosek - </a:t>
            </a:r>
            <a:r>
              <a:rPr lang="pl-PL" sz="2400" b="1" u="sng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  <a:t>do szkoły pierwszego wyboru</a:t>
            </a:r>
          </a:p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400" b="1" dirty="0">
              <a:solidFill>
                <a:srgbClr val="455A83"/>
              </a:solidFill>
              <a:latin typeface="Tahoma" pitchFamily="34"/>
              <a:ea typeface="Lucida Sans Unicode" pitchFamily="2"/>
              <a:cs typeface="Tahoma" pitchFamily="2"/>
            </a:endParaRPr>
          </a:p>
          <a:p>
            <a:pPr algn="ctr">
              <a:spcBef>
                <a:spcPts val="9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kern="0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25</a:t>
            </a:r>
            <a:r>
              <a:rPr lang="pl-PL" sz="2400" b="1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.04.2019r. godz. 9:00 – 10.06.2019r.  godz. 15:00</a:t>
            </a:r>
            <a:r>
              <a:rPr lang="pl-PL" sz="2400" b="1" dirty="0">
                <a:solidFill>
                  <a:srgbClr val="94B6D2"/>
                </a:solidFill>
                <a:latin typeface="Tahoma" pitchFamily="34"/>
                <a:ea typeface="Lucida Sans Unicode" pitchFamily="2"/>
                <a:cs typeface="Tahoma" pitchFamily="2"/>
              </a:rPr>
              <a:t/>
            </a:r>
            <a:br>
              <a:rPr lang="pl-PL" sz="2400" b="1" dirty="0">
                <a:solidFill>
                  <a:srgbClr val="94B6D2"/>
                </a:solidFill>
                <a:latin typeface="Tahoma" pitchFamily="34"/>
                <a:ea typeface="Lucida Sans Unicode" pitchFamily="2"/>
                <a:cs typeface="Tahoma" pitchFamily="2"/>
              </a:rPr>
            </a:br>
            <a:endParaRPr lang="pl-PL" sz="2400" b="1" dirty="0">
              <a:solidFill>
                <a:srgbClr val="94B6D2"/>
              </a:solidFill>
              <a:latin typeface="Tahoma" pitchFamily="34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09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/>
          <p:nvPr/>
        </p:nvSpPr>
        <p:spPr>
          <a:xfrm>
            <a:off x="1522148" y="0"/>
            <a:ext cx="9145760" cy="126173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25" tIns="45007" rIns="90025" bIns="45007" anchor="t" anchorCtr="1" compatLnSpc="0"/>
          <a:lstStyle/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  <a:t>Weryfikacja zgłoszeń kandydatów</a:t>
            </a:r>
          </a:p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kern="0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25</a:t>
            </a:r>
            <a:r>
              <a:rPr lang="pl-PL" sz="2400" b="1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.04.2019r.  – </a:t>
            </a:r>
            <a:r>
              <a:rPr lang="pl-PL" sz="2400" b="1" kern="0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27</a:t>
            </a:r>
            <a:r>
              <a:rPr lang="pl-PL" sz="2400" b="1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.06.2019r.  </a:t>
            </a:r>
            <a:r>
              <a:rPr lang="pl-PL" sz="2400" b="1" kern="0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g</a:t>
            </a:r>
            <a:r>
              <a:rPr lang="pl-PL" sz="2400" b="1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odz. 9:00   </a:t>
            </a:r>
            <a:r>
              <a:rPr lang="pl-PL" sz="2400" b="1" dirty="0">
                <a:solidFill>
                  <a:srgbClr val="94B6D2"/>
                </a:solidFill>
                <a:latin typeface="Tahoma" pitchFamily="34"/>
                <a:ea typeface="Lucida Sans Unicode" pitchFamily="2"/>
                <a:cs typeface="Tahoma" pitchFamily="2"/>
              </a:rPr>
              <a:t/>
            </a:r>
            <a:br>
              <a:rPr lang="pl-PL" sz="2400" b="1" dirty="0">
                <a:solidFill>
                  <a:srgbClr val="94B6D2"/>
                </a:solidFill>
                <a:latin typeface="Tahoma" pitchFamily="34"/>
                <a:ea typeface="Lucida Sans Unicode" pitchFamily="2"/>
                <a:cs typeface="Tahoma" pitchFamily="2"/>
              </a:rPr>
            </a:br>
            <a:endParaRPr lang="pl-PL" sz="2400" b="1" dirty="0">
              <a:solidFill>
                <a:srgbClr val="94B6D2"/>
              </a:solidFill>
              <a:latin typeface="Tahoma" pitchFamily="34"/>
              <a:ea typeface="Lucida Sans Unicode" pitchFamily="2"/>
              <a:cs typeface="Tahoma" pitchFamily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701466" y="1098257"/>
            <a:ext cx="8752183" cy="5760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26536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/>
          <p:nvPr/>
        </p:nvSpPr>
        <p:spPr>
          <a:xfrm>
            <a:off x="1522148" y="0"/>
            <a:ext cx="9145760" cy="126173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25" tIns="45007" rIns="90025" bIns="45007" anchor="t" anchorCtr="1" compatLnSpc="0"/>
          <a:lstStyle/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  <a:t>Weryfikacja zgłoszeń kandydatów</a:t>
            </a:r>
          </a:p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kern="0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25</a:t>
            </a:r>
            <a:r>
              <a:rPr lang="pl-PL" sz="2400" b="1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.04.2019r.  – </a:t>
            </a:r>
            <a:r>
              <a:rPr lang="pl-PL" sz="2400" b="1" kern="0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26</a:t>
            </a:r>
            <a:r>
              <a:rPr lang="pl-PL" sz="2400" b="1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.06.2019r.  </a:t>
            </a:r>
            <a:r>
              <a:rPr lang="pl-PL" sz="2400" b="1" kern="0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g</a:t>
            </a:r>
            <a:r>
              <a:rPr lang="pl-PL" sz="2400" b="1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odz. 12:00   </a:t>
            </a:r>
            <a:r>
              <a:rPr lang="pl-PL" sz="2400" b="1" dirty="0">
                <a:solidFill>
                  <a:srgbClr val="94B6D2"/>
                </a:solidFill>
                <a:latin typeface="Tahoma" pitchFamily="34"/>
                <a:ea typeface="Lucida Sans Unicode" pitchFamily="2"/>
                <a:cs typeface="Tahoma" pitchFamily="2"/>
              </a:rPr>
              <a:t/>
            </a:r>
            <a:br>
              <a:rPr lang="pl-PL" sz="2400" b="1" dirty="0">
                <a:solidFill>
                  <a:srgbClr val="94B6D2"/>
                </a:solidFill>
                <a:latin typeface="Tahoma" pitchFamily="34"/>
                <a:ea typeface="Lucida Sans Unicode" pitchFamily="2"/>
                <a:cs typeface="Tahoma" pitchFamily="2"/>
              </a:rPr>
            </a:br>
            <a:endParaRPr lang="pl-PL" sz="2400" b="1" dirty="0">
              <a:solidFill>
                <a:srgbClr val="94B6D2"/>
              </a:solidFill>
              <a:latin typeface="Tahoma" pitchFamily="34"/>
              <a:ea typeface="Lucida Sans Unicode" pitchFamily="2"/>
              <a:cs typeface="Tahoma" pitchFamily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701466" y="1098257"/>
            <a:ext cx="8752183" cy="5760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5556266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4870924" y="304986"/>
            <a:ext cx="5796982" cy="1142908"/>
          </a:xfrm>
        </p:spPr>
        <p:txBody>
          <a:bodyPr vert="horz" wrap="square" lIns="90025" tIns="45007" rIns="90025" bIns="45007" numCol="1" anchor="t" anchorCtr="0" compatLnSpc="1">
            <a:prstTxWarp prst="textNoShape">
              <a:avLst/>
            </a:prstTxWarp>
            <a:noAutofit/>
          </a:bodyPr>
          <a:lstStyle/>
          <a:p>
            <a:pPr lvl="0">
              <a:buNone/>
            </a:pPr>
            <a:r>
              <a:rPr lang="pl-PL" sz="1800" b="1">
                <a:solidFill>
                  <a:srgbClr val="455A83"/>
                </a:solidFill>
                <a:latin typeface="Tahoma" pitchFamily="18"/>
              </a:rPr>
              <a:t>Kandydaci dostarczają wydrukowane </a:t>
            </a:r>
            <a:br>
              <a:rPr lang="pl-PL" sz="1800" b="1">
                <a:solidFill>
                  <a:srgbClr val="455A83"/>
                </a:solidFill>
                <a:latin typeface="Tahoma" pitchFamily="18"/>
              </a:rPr>
            </a:br>
            <a:r>
              <a:rPr lang="pl-PL" sz="1800" b="1">
                <a:solidFill>
                  <a:srgbClr val="455A83"/>
                </a:solidFill>
                <a:latin typeface="Tahoma" pitchFamily="18"/>
              </a:rPr>
              <a:t>z systemu podanie tylko do jednej szkoły</a:t>
            </a:r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/>
        </p:nvGraphicFramePr>
        <p:xfrm>
          <a:off x="1701577" y="188957"/>
          <a:ext cx="3097929" cy="5784601"/>
        </p:xfrm>
        <a:graphic>
          <a:graphicData uri="http://schemas.openxmlformats.org/presentationml/2006/ole">
            <p:oleObj spid="_x0000_s1053" r:id="rId4" imgW="3666667" imgH="5638095" progId="">
              <p:embed/>
            </p:oleObj>
          </a:graphicData>
        </a:graphic>
      </p:graphicFrame>
      <p:sp>
        <p:nvSpPr>
          <p:cNvPr id="4" name="Text Box 4"/>
          <p:cNvSpPr/>
          <p:nvPr/>
        </p:nvSpPr>
        <p:spPr>
          <a:xfrm>
            <a:off x="5015314" y="2205513"/>
            <a:ext cx="5472908" cy="283565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25" tIns="45007" rIns="90025" bIns="45007" anchor="t" anchorCtr="0" compatLnSpc="0"/>
          <a:lstStyle/>
          <a:p>
            <a:pPr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>
                <a:solidFill>
                  <a:srgbClr val="000000"/>
                </a:solidFill>
                <a:latin typeface="Tahoma" pitchFamily="34"/>
                <a:ea typeface="Lucida Sans Unicode" pitchFamily="2"/>
                <a:cs typeface="Tahoma" pitchFamily="2"/>
              </a:rPr>
              <a:t>Szkolne komisje weryfikują dane w centralnej bazie na podstawie otrzymanych podań.</a:t>
            </a:r>
          </a:p>
          <a:p>
            <a:pPr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>
                <a:solidFill>
                  <a:srgbClr val="000000"/>
                </a:solidFill>
                <a:latin typeface="Tahoma" pitchFamily="34"/>
                <a:ea typeface="Lucida Sans Unicode" pitchFamily="2"/>
                <a:cs typeface="Tahoma" pitchFamily="2"/>
              </a:rPr>
              <a:t>Weryfikacja danych polega na porównaniu zawartości dokumentu papierowego z treścią wyświetlaną na ekranie.</a:t>
            </a:r>
          </a:p>
          <a:p>
            <a:pPr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>
                <a:solidFill>
                  <a:srgbClr val="000000"/>
                </a:solidFill>
                <a:latin typeface="Tahoma" pitchFamily="34"/>
                <a:ea typeface="Lucida Sans Unicode" pitchFamily="2"/>
                <a:cs typeface="Tahoma" pitchFamily="2"/>
              </a:rPr>
              <a:t>Weryfikacja jednej listy preferencji dla jednego kandydata zajmuje przeciętnie</a:t>
            </a:r>
            <a:br>
              <a:rPr lang="pl-PL" sz="2000">
                <a:solidFill>
                  <a:srgbClr val="000000"/>
                </a:solidFill>
                <a:latin typeface="Tahoma" pitchFamily="34"/>
                <a:ea typeface="Lucida Sans Unicode" pitchFamily="2"/>
                <a:cs typeface="Tahoma" pitchFamily="2"/>
              </a:rPr>
            </a:br>
            <a:r>
              <a:rPr lang="pl-PL" sz="2000">
                <a:solidFill>
                  <a:srgbClr val="000000"/>
                </a:solidFill>
                <a:latin typeface="Tahoma" pitchFamily="34"/>
                <a:ea typeface="Lucida Sans Unicode" pitchFamily="2"/>
                <a:cs typeface="Tahoma" pitchFamily="2"/>
              </a:rPr>
              <a:t>około </a:t>
            </a:r>
            <a:r>
              <a:rPr lang="pl-PL" sz="2000" b="1">
                <a:solidFill>
                  <a:srgbClr val="94B6D2"/>
                </a:solidFill>
                <a:latin typeface="Tahoma" pitchFamily="34"/>
                <a:ea typeface="Lucida Sans Unicode" pitchFamily="2"/>
                <a:cs typeface="Tahoma" pitchFamily="2"/>
              </a:rPr>
              <a:t>1 minuty</a:t>
            </a:r>
            <a:r>
              <a:rPr lang="pl-PL" sz="2000">
                <a:solidFill>
                  <a:srgbClr val="000000"/>
                </a:solidFill>
                <a:latin typeface="Tahoma" pitchFamily="34"/>
                <a:ea typeface="Lucida Sans Unicode" pitchFamily="2"/>
                <a:cs typeface="Tahoma" pitchFamily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583071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/>
          <p:nvPr/>
        </p:nvSpPr>
        <p:spPr>
          <a:xfrm>
            <a:off x="1522148" y="0"/>
            <a:ext cx="9145760" cy="126173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25" tIns="45007" rIns="90025" bIns="45007" anchor="t" anchorCtr="1" compatLnSpc="0"/>
          <a:lstStyle/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>
                <a:solidFill>
                  <a:srgbClr val="94B6D2"/>
                </a:solidFill>
                <a:latin typeface="Tahoma" pitchFamily="34"/>
                <a:ea typeface="Lucida Sans Unicode" pitchFamily="2"/>
                <a:cs typeface="Tahoma" pitchFamily="2"/>
              </a:rPr>
              <a:t>Weryfikacja podań kantydatów</a:t>
            </a:r>
          </a:p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>
                <a:solidFill>
                  <a:srgbClr val="C00000"/>
                </a:solidFill>
                <a:latin typeface="Tahoma" pitchFamily="34"/>
                <a:ea typeface="Lucida Sans Unicode" pitchFamily="2"/>
                <a:cs typeface="Tahoma" pitchFamily="2"/>
              </a:rPr>
              <a:t>5 maja -18 czerwca godz. 1400</a:t>
            </a:r>
            <a:r>
              <a:rPr lang="pl-PL" sz="2400" b="1">
                <a:solidFill>
                  <a:srgbClr val="94B6D2"/>
                </a:solidFill>
                <a:latin typeface="Tahoma" pitchFamily="34"/>
                <a:ea typeface="Lucida Sans Unicode" pitchFamily="2"/>
                <a:cs typeface="Tahoma" pitchFamily="2"/>
              </a:rPr>
              <a:t/>
            </a:r>
            <a:br>
              <a:rPr lang="pl-PL" sz="2400" b="1">
                <a:solidFill>
                  <a:srgbClr val="94B6D2"/>
                </a:solidFill>
                <a:latin typeface="Tahoma" pitchFamily="34"/>
                <a:ea typeface="Lucida Sans Unicode" pitchFamily="2"/>
                <a:cs typeface="Tahoma" pitchFamily="2"/>
              </a:rPr>
            </a:br>
            <a:endParaRPr lang="pl-PL" sz="2400" b="1">
              <a:solidFill>
                <a:srgbClr val="94B6D2"/>
              </a:solidFill>
              <a:latin typeface="Tahoma" pitchFamily="34"/>
              <a:ea typeface="Lucida Sans Unicode" pitchFamily="2"/>
              <a:cs typeface="Tahoma" pitchFamily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522148" y="1"/>
            <a:ext cx="9135314" cy="66971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7655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Nabór VULCAN</a:t>
            </a:r>
            <a:br>
              <a:rPr lang="pl-PL" dirty="0"/>
            </a:br>
            <a:endParaRPr lang="pl-PL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01060" y="4941962"/>
            <a:ext cx="6806314" cy="93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56441" rIns="112883" bIns="56441" anchor="ctr"/>
          <a:lstStyle/>
          <a:p>
            <a:pPr>
              <a:spcBef>
                <a:spcPct val="20000"/>
              </a:spcBef>
            </a:pPr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8" name="Podtytuł 2">
            <a:extLst>
              <a:ext uri="{FF2B5EF4-FFF2-40B4-BE49-F238E27FC236}">
                <a16:creationId xmlns:a16="http://schemas.microsoft.com/office/drawing/2014/main" xmlns="" id="{3734D12D-F4D9-46EB-837C-B5B9000358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955" y="3069754"/>
            <a:ext cx="8207563" cy="3312368"/>
          </a:xfrm>
        </p:spPr>
        <p:txBody>
          <a:bodyPr>
            <a:normAutofit/>
          </a:bodyPr>
          <a:lstStyle/>
          <a:p>
            <a:r>
              <a:rPr lang="pl-PL" dirty="0"/>
              <a:t>Szkoły ponadgimnazjalne/ponadpodstawowe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8576331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/>
          <p:nvPr/>
        </p:nvSpPr>
        <p:spPr>
          <a:xfrm>
            <a:off x="1522148" y="0"/>
            <a:ext cx="9145760" cy="126173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25" tIns="45007" rIns="90025" bIns="45007" anchor="t" anchorCtr="1" compatLnSpc="0"/>
          <a:lstStyle/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>
                <a:solidFill>
                  <a:srgbClr val="94B6D2"/>
                </a:solidFill>
                <a:latin typeface="Tahoma" pitchFamily="34"/>
                <a:ea typeface="Lucida Sans Unicode" pitchFamily="2"/>
                <a:cs typeface="Tahoma" pitchFamily="2"/>
              </a:rPr>
              <a:t>Weryfikacja podań kantydatów</a:t>
            </a:r>
          </a:p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>
                <a:solidFill>
                  <a:srgbClr val="C00000"/>
                </a:solidFill>
                <a:latin typeface="Tahoma" pitchFamily="34"/>
                <a:ea typeface="Lucida Sans Unicode" pitchFamily="2"/>
                <a:cs typeface="Tahoma" pitchFamily="2"/>
              </a:rPr>
              <a:t>5 maja -18 czerwca godz. 1400</a:t>
            </a:r>
            <a:r>
              <a:rPr lang="pl-PL" sz="2400" b="1">
                <a:solidFill>
                  <a:srgbClr val="94B6D2"/>
                </a:solidFill>
                <a:latin typeface="Tahoma" pitchFamily="34"/>
                <a:ea typeface="Lucida Sans Unicode" pitchFamily="2"/>
                <a:cs typeface="Tahoma" pitchFamily="2"/>
              </a:rPr>
              <a:t/>
            </a:r>
            <a:br>
              <a:rPr lang="pl-PL" sz="2400" b="1">
                <a:solidFill>
                  <a:srgbClr val="94B6D2"/>
                </a:solidFill>
                <a:latin typeface="Tahoma" pitchFamily="34"/>
                <a:ea typeface="Lucida Sans Unicode" pitchFamily="2"/>
                <a:cs typeface="Tahoma" pitchFamily="2"/>
              </a:rPr>
            </a:br>
            <a:endParaRPr lang="pl-PL" sz="2400" b="1">
              <a:solidFill>
                <a:srgbClr val="94B6D2"/>
              </a:solidFill>
              <a:latin typeface="Tahoma" pitchFamily="34"/>
              <a:ea typeface="Lucida Sans Unicode" pitchFamily="2"/>
              <a:cs typeface="Tahoma" pitchFamily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522148" y="0"/>
            <a:ext cx="9110464" cy="6805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32432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b="11481"/>
          <a:stretch>
            <a:fillRect/>
          </a:stretch>
        </p:blipFill>
        <p:spPr>
          <a:xfrm>
            <a:off x="1522148" y="1485128"/>
            <a:ext cx="9145760" cy="41054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3"/>
          <p:cNvSpPr/>
          <p:nvPr/>
        </p:nvSpPr>
        <p:spPr>
          <a:xfrm>
            <a:off x="1522504" y="159874"/>
            <a:ext cx="9145760" cy="200062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25" tIns="45007" rIns="90025" bIns="45007" anchor="t" anchorCtr="1" compatLnSpc="0"/>
          <a:lstStyle/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kern="0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  <a:t>Wprowadzenie wyników sprawdzianów uzdolnień kierunkowych.</a:t>
            </a:r>
            <a:endParaRPr lang="pl-PL" sz="2400" b="1" dirty="0">
              <a:solidFill>
                <a:srgbClr val="455A83"/>
              </a:solidFill>
              <a:latin typeface="Tahoma" pitchFamily="34"/>
              <a:ea typeface="Lucida Sans Unicode" pitchFamily="2"/>
              <a:cs typeface="Tahoma" pitchFamily="2"/>
            </a:endParaRPr>
          </a:p>
          <a:p>
            <a:pPr algn="ctr">
              <a:spcBef>
                <a:spcPts val="9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kern="0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30</a:t>
            </a:r>
            <a:r>
              <a:rPr lang="pl-PL" sz="2400" b="1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.05.2019r. </a:t>
            </a:r>
            <a:r>
              <a:rPr lang="pl-PL" sz="2400" b="1" kern="0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g</a:t>
            </a:r>
            <a:r>
              <a:rPr lang="pl-PL" sz="2400" b="1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odz. 8:00 - </a:t>
            </a:r>
            <a:r>
              <a:rPr lang="pl-PL" sz="2400" b="1" kern="0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03</a:t>
            </a:r>
            <a:r>
              <a:rPr lang="pl-PL" sz="2400" b="1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.06.2019r. </a:t>
            </a:r>
            <a:r>
              <a:rPr lang="pl-PL" sz="2400" b="1" kern="0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g</a:t>
            </a:r>
            <a:r>
              <a:rPr lang="pl-PL" sz="2400" b="1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odz. 10:00</a:t>
            </a:r>
            <a:r>
              <a:rPr lang="pl-PL" sz="2400" b="1" dirty="0">
                <a:solidFill>
                  <a:srgbClr val="94B6D2"/>
                </a:solidFill>
                <a:latin typeface="Tahoma" pitchFamily="34"/>
                <a:ea typeface="Lucida Sans Unicode" pitchFamily="2"/>
                <a:cs typeface="Tahoma" pitchFamily="2"/>
              </a:rPr>
              <a:t/>
            </a:r>
            <a:br>
              <a:rPr lang="pl-PL" sz="2400" b="1" dirty="0">
                <a:solidFill>
                  <a:srgbClr val="94B6D2"/>
                </a:solidFill>
                <a:latin typeface="Tahoma" pitchFamily="34"/>
                <a:ea typeface="Lucida Sans Unicode" pitchFamily="2"/>
                <a:cs typeface="Tahoma" pitchFamily="2"/>
              </a:rPr>
            </a:br>
            <a:endParaRPr lang="pl-PL" sz="2400" b="1" dirty="0">
              <a:solidFill>
                <a:srgbClr val="94B6D2"/>
              </a:solidFill>
              <a:latin typeface="Tahoma" pitchFamily="34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4528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/>
          <p:nvPr/>
        </p:nvSpPr>
        <p:spPr>
          <a:xfrm>
            <a:off x="1054647" y="304986"/>
            <a:ext cx="10004420" cy="132419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00"/>
          </a:solidFill>
          <a:ln>
            <a:noFill/>
            <a:prstDash val="solid"/>
          </a:ln>
        </p:spPr>
        <p:txBody>
          <a:bodyPr vert="horz" wrap="square" lIns="90025" tIns="45007" rIns="90025" bIns="45007" anchor="t" anchorCtr="1" compatLnSpc="0"/>
          <a:lstStyle/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  <a:t>Do systemu dostarczane są dane o ocenach, wynikach egzaminu gimnazjalnego i innych osiągnięciach</a:t>
            </a:r>
          </a:p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dirty="0">
                <a:solidFill>
                  <a:srgbClr val="376092"/>
                </a:solidFill>
                <a:latin typeface="Tahoma" pitchFamily="34"/>
                <a:ea typeface="Lucida Sans Unicode" pitchFamily="2"/>
                <a:cs typeface="Tahoma" pitchFamily="2"/>
              </a:rPr>
              <a:t>Gimnazja/SP</a:t>
            </a:r>
            <a:r>
              <a:rPr lang="pl-PL" sz="2400" b="1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 </a:t>
            </a:r>
            <a:r>
              <a:rPr lang="pl-PL" sz="2400" b="1" kern="0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10</a:t>
            </a:r>
            <a:r>
              <a:rPr lang="pl-PL" sz="2400" b="1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.06.2019r. – </a:t>
            </a:r>
            <a:r>
              <a:rPr lang="pl-PL" sz="2400" b="1" kern="0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18</a:t>
            </a:r>
            <a:r>
              <a:rPr lang="pl-PL" sz="2400" b="1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.06.2019r.  godz. 15:00</a:t>
            </a:r>
          </a:p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dirty="0">
                <a:solidFill>
                  <a:srgbClr val="376092"/>
                </a:solidFill>
                <a:latin typeface="Tahoma" pitchFamily="34"/>
                <a:ea typeface="Lucida Sans Unicode" pitchFamily="2"/>
                <a:cs typeface="Tahoma" pitchFamily="2"/>
              </a:rPr>
              <a:t>Kandydaci</a:t>
            </a:r>
            <a:r>
              <a:rPr lang="pl-PL" sz="2400" b="1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 21.06.2019r. – </a:t>
            </a:r>
            <a:r>
              <a:rPr lang="pl-PL" sz="2400" b="1" kern="0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25</a:t>
            </a:r>
            <a:r>
              <a:rPr lang="pl-PL" sz="2400" b="1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.06.2019r. godz. 15:00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808056" y="2061324"/>
            <a:ext cx="8574301" cy="36643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13609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808056" y="2061324"/>
            <a:ext cx="8574301" cy="36643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ostokąt 3"/>
          <p:cNvSpPr/>
          <p:nvPr/>
        </p:nvSpPr>
        <p:spPr>
          <a:xfrm>
            <a:off x="2782838" y="1053530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1" dirty="0" smtClean="0">
                <a:solidFill>
                  <a:srgbClr val="376092"/>
                </a:solidFill>
                <a:latin typeface="Tahoma" pitchFamily="34"/>
                <a:ea typeface="Lucida Sans Unicode" pitchFamily="2"/>
                <a:cs typeface="Tahoma" pitchFamily="2"/>
              </a:rPr>
              <a:t>Kandydaci</a:t>
            </a:r>
            <a:r>
              <a:rPr lang="pl-PL" b="1" dirty="0" smtClean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 21.06.2019r. – </a:t>
            </a:r>
            <a:r>
              <a:rPr lang="pl-PL" b="1" kern="0" dirty="0" smtClean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25</a:t>
            </a:r>
            <a:r>
              <a:rPr lang="pl-PL" b="1" dirty="0" smtClean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.06.2019r. godz. 15:00</a:t>
            </a:r>
            <a:endParaRPr lang="pl-PL" b="1" dirty="0">
              <a:solidFill>
                <a:srgbClr val="FF0000"/>
              </a:solidFill>
              <a:latin typeface="Tahoma" pitchFamily="34"/>
              <a:ea typeface="Lucida Sans Unicode" pitchFamily="2"/>
              <a:cs typeface="Tahoma" pitchFamily="2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918742" y="261442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1" dirty="0" smtClean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  <a:t>Do systemu dostarczane są dane o ocenach, wynikach egzaminu gimnazjalnego i innych osiągnięciach</a:t>
            </a:r>
            <a:endParaRPr lang="pl-PL" sz="2000" b="1" dirty="0">
              <a:solidFill>
                <a:srgbClr val="455A83"/>
              </a:solidFill>
              <a:latin typeface="Tahoma" pitchFamily="34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3609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/>
          <p:nvPr/>
        </p:nvSpPr>
        <p:spPr>
          <a:xfrm>
            <a:off x="1750801" y="304986"/>
            <a:ext cx="8612111" cy="132419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25" tIns="45007" rIns="90025" bIns="45007" anchor="t" anchorCtr="1" compatLnSpc="0"/>
          <a:lstStyle/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dirty="0">
                <a:solidFill>
                  <a:srgbClr val="376092"/>
                </a:solidFill>
                <a:latin typeface="Tahoma" pitchFamily="34"/>
                <a:ea typeface="Lucida Sans Unicode" pitchFamily="2"/>
                <a:cs typeface="Tahoma" pitchFamily="2"/>
              </a:rPr>
              <a:t>Kandydaci</a:t>
            </a:r>
            <a:r>
              <a:rPr lang="pl-PL" sz="2400" b="1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 </a:t>
            </a:r>
            <a:r>
              <a:rPr lang="pl-PL" sz="2400" b="1" kern="0" dirty="0">
                <a:solidFill>
                  <a:srgbClr val="376092"/>
                </a:solidFill>
                <a:latin typeface="Tahoma" pitchFamily="34"/>
                <a:cs typeface="Tahoma" pitchFamily="2"/>
              </a:rPr>
              <a:t>dostarczają do szkoły pierwszego wyboru kopie </a:t>
            </a:r>
            <a:r>
              <a:rPr lang="pl-PL" sz="2400" b="1" u="sng" kern="0" dirty="0">
                <a:solidFill>
                  <a:srgbClr val="376092"/>
                </a:solidFill>
                <a:latin typeface="Tahoma" pitchFamily="34"/>
                <a:cs typeface="Tahoma" pitchFamily="2"/>
              </a:rPr>
              <a:t>świadectwa</a:t>
            </a:r>
            <a:r>
              <a:rPr lang="pl-PL" sz="2400" b="1" kern="0" dirty="0">
                <a:solidFill>
                  <a:srgbClr val="376092"/>
                </a:solidFill>
                <a:latin typeface="Tahoma" pitchFamily="34"/>
                <a:cs typeface="Tahoma" pitchFamily="2"/>
              </a:rPr>
              <a:t>, </a:t>
            </a:r>
            <a:r>
              <a:rPr lang="pl-PL" sz="2400" b="1" u="sng" kern="0" dirty="0">
                <a:solidFill>
                  <a:srgbClr val="376092"/>
                </a:solidFill>
                <a:latin typeface="Tahoma" pitchFamily="34"/>
                <a:cs typeface="Tahoma" pitchFamily="2"/>
              </a:rPr>
              <a:t>zaświadczenia o wynikach egzaminu gimnazjalnego </a:t>
            </a:r>
            <a:r>
              <a:rPr lang="pl-PL" sz="2400" b="1" kern="0" dirty="0">
                <a:solidFill>
                  <a:srgbClr val="376092"/>
                </a:solidFill>
                <a:latin typeface="Tahoma" pitchFamily="34"/>
                <a:cs typeface="Tahoma" pitchFamily="2"/>
              </a:rPr>
              <a:t>oraz </a:t>
            </a:r>
            <a:r>
              <a:rPr lang="pl-PL" sz="2400" b="1" u="sng" kern="0" dirty="0">
                <a:solidFill>
                  <a:srgbClr val="376092"/>
                </a:solidFill>
                <a:latin typeface="Tahoma" pitchFamily="34"/>
                <a:cs typeface="Tahoma" pitchFamily="2"/>
              </a:rPr>
              <a:t>innych osiągnięć </a:t>
            </a:r>
          </a:p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do </a:t>
            </a:r>
            <a:r>
              <a:rPr lang="pl-PL" sz="2400" b="1" kern="0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25</a:t>
            </a:r>
            <a:r>
              <a:rPr lang="pl-PL" sz="2400" b="1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.06.2019r. godz. 15:00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808056" y="2061324"/>
            <a:ext cx="8574301" cy="36643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9877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/>
          <p:nvPr/>
        </p:nvSpPr>
        <p:spPr>
          <a:xfrm>
            <a:off x="1522148" y="188684"/>
            <a:ext cx="9145760" cy="107305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25" tIns="45007" rIns="90025" bIns="45007" anchor="t" anchorCtr="1" compatLnSpc="0"/>
          <a:lstStyle/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  <a:t>Weryfikacja osiągnięć kandydatów</a:t>
            </a:r>
          </a:p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do </a:t>
            </a:r>
            <a:r>
              <a:rPr lang="pl-PL" sz="2400" b="1" kern="0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27</a:t>
            </a:r>
            <a:r>
              <a:rPr lang="pl-PL" sz="2400" b="1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.06.2019r. godz. 9:00 </a:t>
            </a:r>
            <a:r>
              <a:rPr lang="pl-PL" sz="2400" b="1" dirty="0">
                <a:solidFill>
                  <a:srgbClr val="94B6D2"/>
                </a:solidFill>
                <a:latin typeface="Tahoma" pitchFamily="34"/>
                <a:ea typeface="Lucida Sans Unicode" pitchFamily="2"/>
                <a:cs typeface="Tahoma" pitchFamily="2"/>
              </a:rPr>
              <a:t/>
            </a:r>
            <a:br>
              <a:rPr lang="pl-PL" sz="2400" b="1" dirty="0">
                <a:solidFill>
                  <a:srgbClr val="94B6D2"/>
                </a:solidFill>
                <a:latin typeface="Tahoma" pitchFamily="34"/>
                <a:ea typeface="Lucida Sans Unicode" pitchFamily="2"/>
                <a:cs typeface="Tahoma" pitchFamily="2"/>
              </a:rPr>
            </a:br>
            <a:endParaRPr lang="pl-PL" sz="2400" b="1" dirty="0">
              <a:solidFill>
                <a:srgbClr val="94B6D2"/>
              </a:solidFill>
              <a:latin typeface="Tahoma" pitchFamily="34"/>
              <a:ea typeface="Lucida Sans Unicode" pitchFamily="2"/>
              <a:cs typeface="Tahoma" pitchFamily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522148" y="1104375"/>
            <a:ext cx="9126671" cy="4968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49022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/>
          <p:nvPr/>
        </p:nvSpPr>
        <p:spPr>
          <a:xfrm>
            <a:off x="1522148" y="188684"/>
            <a:ext cx="9145760" cy="107305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25" tIns="45007" rIns="90025" bIns="45007" anchor="t" anchorCtr="1" compatLnSpc="0"/>
          <a:lstStyle/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  <a:t>Weryfikacja osiągnięć kandydatów</a:t>
            </a:r>
          </a:p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do </a:t>
            </a:r>
            <a:r>
              <a:rPr lang="pl-PL" sz="2400" b="1" kern="0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26</a:t>
            </a:r>
            <a:r>
              <a:rPr lang="pl-PL" sz="2400" b="1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.06.2019r. godz. 12:00 </a:t>
            </a:r>
            <a:r>
              <a:rPr lang="pl-PL" sz="2400" b="1" dirty="0">
                <a:solidFill>
                  <a:srgbClr val="94B6D2"/>
                </a:solidFill>
                <a:latin typeface="Tahoma" pitchFamily="34"/>
                <a:ea typeface="Lucida Sans Unicode" pitchFamily="2"/>
                <a:cs typeface="Tahoma" pitchFamily="2"/>
              </a:rPr>
              <a:t/>
            </a:r>
            <a:br>
              <a:rPr lang="pl-PL" sz="2400" b="1" dirty="0">
                <a:solidFill>
                  <a:srgbClr val="94B6D2"/>
                </a:solidFill>
                <a:latin typeface="Tahoma" pitchFamily="34"/>
                <a:ea typeface="Lucida Sans Unicode" pitchFamily="2"/>
                <a:cs typeface="Tahoma" pitchFamily="2"/>
              </a:rPr>
            </a:br>
            <a:endParaRPr lang="pl-PL" sz="2400" b="1" dirty="0">
              <a:solidFill>
                <a:srgbClr val="94B6D2"/>
              </a:solidFill>
              <a:latin typeface="Tahoma" pitchFamily="34"/>
              <a:ea typeface="Lucida Sans Unicode" pitchFamily="2"/>
              <a:cs typeface="Tahoma" pitchFamily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522148" y="1104375"/>
            <a:ext cx="9126671" cy="4968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7878092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/>
          <p:nvPr/>
        </p:nvSpPr>
        <p:spPr>
          <a:xfrm>
            <a:off x="1522148" y="260701"/>
            <a:ext cx="9145760" cy="83071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25" tIns="45007" rIns="90025" bIns="45007" anchor="t" anchorCtr="1" compatLnSpc="0"/>
          <a:lstStyle/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  <a:t>Porządkowanie list chętnych. </a:t>
            </a:r>
            <a:r>
              <a:rPr lang="pl-PL" sz="2400" b="1" dirty="0">
                <a:solidFill>
                  <a:srgbClr val="94B6D2"/>
                </a:solidFill>
                <a:latin typeface="Tahoma" pitchFamily="34"/>
                <a:ea typeface="Lucida Sans Unicode" pitchFamily="2"/>
                <a:cs typeface="Tahoma" pitchFamily="2"/>
              </a:rPr>
              <a:t/>
            </a:r>
            <a:br>
              <a:rPr lang="pl-PL" sz="2400" b="1" dirty="0">
                <a:solidFill>
                  <a:srgbClr val="94B6D2"/>
                </a:solidFill>
                <a:latin typeface="Tahoma" pitchFamily="34"/>
                <a:ea typeface="Lucida Sans Unicode" pitchFamily="2"/>
                <a:cs typeface="Tahoma" pitchFamily="2"/>
              </a:rPr>
            </a:br>
            <a:r>
              <a:rPr lang="pl-PL" sz="2400" b="1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27.06.2019r. od godz. 9:30 do 10:30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b="11481"/>
          <a:stretch>
            <a:fillRect/>
          </a:stretch>
        </p:blipFill>
        <p:spPr>
          <a:xfrm>
            <a:off x="1522505" y="1413103"/>
            <a:ext cx="9145760" cy="41054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07219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/>
          <p:nvPr/>
        </p:nvSpPr>
        <p:spPr>
          <a:xfrm>
            <a:off x="1522148" y="260701"/>
            <a:ext cx="9145760" cy="83071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25" tIns="45007" rIns="90025" bIns="45007" anchor="t" anchorCtr="1" compatLnSpc="0"/>
          <a:lstStyle/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  <a:t>Porządkowanie list chętnych. </a:t>
            </a:r>
            <a:r>
              <a:rPr lang="pl-PL" sz="2400" b="1" dirty="0">
                <a:solidFill>
                  <a:srgbClr val="94B6D2"/>
                </a:solidFill>
                <a:latin typeface="Tahoma" pitchFamily="34"/>
                <a:ea typeface="Lucida Sans Unicode" pitchFamily="2"/>
                <a:cs typeface="Tahoma" pitchFamily="2"/>
              </a:rPr>
              <a:t/>
            </a:r>
            <a:br>
              <a:rPr lang="pl-PL" sz="2400" b="1" dirty="0">
                <a:solidFill>
                  <a:srgbClr val="94B6D2"/>
                </a:solidFill>
                <a:latin typeface="Tahoma" pitchFamily="34"/>
                <a:ea typeface="Lucida Sans Unicode" pitchFamily="2"/>
                <a:cs typeface="Tahoma" pitchFamily="2"/>
              </a:rPr>
            </a:br>
            <a:r>
              <a:rPr lang="pl-PL" sz="2400" b="1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26.06.2019r. od godz. 14:00 do 16:00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b="11481"/>
          <a:stretch>
            <a:fillRect/>
          </a:stretch>
        </p:blipFill>
        <p:spPr>
          <a:xfrm>
            <a:off x="1522505" y="1413103"/>
            <a:ext cx="9145760" cy="41054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2738997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/>
          <p:nvPr/>
        </p:nvSpPr>
        <p:spPr>
          <a:xfrm>
            <a:off x="1522148" y="260701"/>
            <a:ext cx="9145760" cy="83071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25" tIns="45007" rIns="90025" bIns="45007" anchor="t" anchorCtr="1" compatLnSpc="0"/>
          <a:lstStyle/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  <a:t>System dokonuje przydziału kandydatów do klas</a:t>
            </a:r>
            <a:r>
              <a:rPr lang="pl-PL" sz="2400" b="1" dirty="0">
                <a:solidFill>
                  <a:srgbClr val="94B6D2"/>
                </a:solidFill>
                <a:latin typeface="Tahoma" pitchFamily="34"/>
                <a:ea typeface="Lucida Sans Unicode" pitchFamily="2"/>
                <a:cs typeface="Tahoma" pitchFamily="2"/>
              </a:rPr>
              <a:t/>
            </a:r>
            <a:br>
              <a:rPr lang="pl-PL" sz="2400" b="1" dirty="0">
                <a:solidFill>
                  <a:srgbClr val="94B6D2"/>
                </a:solidFill>
                <a:latin typeface="Tahoma" pitchFamily="34"/>
                <a:ea typeface="Lucida Sans Unicode" pitchFamily="2"/>
                <a:cs typeface="Tahoma" pitchFamily="2"/>
              </a:rPr>
            </a:br>
            <a:r>
              <a:rPr lang="pl-PL" sz="2400" b="1" kern="0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27</a:t>
            </a:r>
            <a:r>
              <a:rPr lang="pl-PL" sz="2400" b="1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 czerwca 2019r.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b="11481"/>
          <a:stretch>
            <a:fillRect/>
          </a:stretch>
        </p:blipFill>
        <p:spPr>
          <a:xfrm>
            <a:off x="1522505" y="1413103"/>
            <a:ext cx="9145760" cy="41054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3815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ZMIANY 2019</a:t>
            </a:r>
          </a:p>
        </p:txBody>
      </p:sp>
    </p:spTree>
    <p:extLst>
      <p:ext uri="{BB962C8B-B14F-4D97-AF65-F5344CB8AC3E}">
        <p14:creationId xmlns:p14="http://schemas.microsoft.com/office/powerpoint/2010/main" xmlns="" val="15208814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b="12193"/>
          <a:stretch>
            <a:fillRect/>
          </a:stretch>
        </p:blipFill>
        <p:spPr>
          <a:xfrm>
            <a:off x="1522148" y="1429173"/>
            <a:ext cx="9145760" cy="39452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3"/>
          <p:cNvSpPr/>
          <p:nvPr/>
        </p:nvSpPr>
        <p:spPr>
          <a:xfrm>
            <a:off x="1270314" y="216317"/>
            <a:ext cx="9649428" cy="170130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25" tIns="45007" rIns="90025" bIns="45007" anchor="t" anchorCtr="1" compatLnSpc="0"/>
          <a:lstStyle/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  <a:t>Punkty Naboru (szkoły ponadgimnazjalne) pobierają </a:t>
            </a:r>
            <a:br>
              <a:rPr lang="pl-PL" sz="24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</a:br>
            <a:r>
              <a:rPr lang="pl-PL" sz="24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  <a:t>listy zakwalifikowanych/niezakwalifikowanych do oddziałów </a:t>
            </a:r>
          </a:p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  <a:t/>
            </a:r>
            <a:br>
              <a:rPr lang="pl-PL" sz="24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</a:br>
            <a:r>
              <a:rPr lang="pl-PL" sz="2400" b="1" kern="0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28</a:t>
            </a:r>
            <a:r>
              <a:rPr lang="pl-PL" sz="2400" b="1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.06.2019r.  do godz. 10:00</a:t>
            </a:r>
          </a:p>
        </p:txBody>
      </p:sp>
    </p:spTree>
    <p:extLst>
      <p:ext uri="{BB962C8B-B14F-4D97-AF65-F5344CB8AC3E}">
        <p14:creationId xmlns:p14="http://schemas.microsoft.com/office/powerpoint/2010/main" xmlns="" val="2077136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b="12193"/>
          <a:stretch>
            <a:fillRect/>
          </a:stretch>
        </p:blipFill>
        <p:spPr>
          <a:xfrm>
            <a:off x="1522148" y="1429173"/>
            <a:ext cx="9145760" cy="39452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3"/>
          <p:cNvSpPr/>
          <p:nvPr/>
        </p:nvSpPr>
        <p:spPr>
          <a:xfrm>
            <a:off x="1270314" y="216317"/>
            <a:ext cx="9649428" cy="170130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25" tIns="45007" rIns="90025" bIns="45007" anchor="t" anchorCtr="1" compatLnSpc="0"/>
          <a:lstStyle/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  <a:t>Punkty Naboru (szkoły ponadgimnazjalne) pobierają </a:t>
            </a:r>
            <a:br>
              <a:rPr lang="pl-PL" sz="24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</a:br>
            <a:r>
              <a:rPr lang="pl-PL" sz="24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  <a:t>listy zakwalifikowanych/niezakwalifikowanych do oddziałów </a:t>
            </a:r>
          </a:p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  <a:t/>
            </a:r>
            <a:br>
              <a:rPr lang="pl-PL" sz="24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</a:br>
            <a:r>
              <a:rPr lang="pl-PL" sz="2400" b="1" kern="0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28</a:t>
            </a:r>
            <a:r>
              <a:rPr lang="pl-PL" sz="2400" b="1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.06.2019r.  godz. 10:30 – godz. 11:30</a:t>
            </a:r>
          </a:p>
        </p:txBody>
      </p:sp>
    </p:spTree>
    <p:extLst>
      <p:ext uri="{BB962C8B-B14F-4D97-AF65-F5344CB8AC3E}">
        <p14:creationId xmlns:p14="http://schemas.microsoft.com/office/powerpoint/2010/main" xmlns="" val="2280476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b="12193"/>
          <a:stretch>
            <a:fillRect/>
          </a:stretch>
        </p:blipFill>
        <p:spPr>
          <a:xfrm>
            <a:off x="1522148" y="1429173"/>
            <a:ext cx="9145760" cy="39452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3"/>
          <p:cNvSpPr/>
          <p:nvPr/>
        </p:nvSpPr>
        <p:spPr>
          <a:xfrm>
            <a:off x="1270314" y="216317"/>
            <a:ext cx="9649428" cy="170130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25" tIns="45007" rIns="90025" bIns="45007" anchor="t" anchorCtr="1" compatLnSpc="0"/>
          <a:lstStyle/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  <a:t>Punkty Naboru (szkoły ponadgimnazjalne) pobierają </a:t>
            </a:r>
            <a:br>
              <a:rPr lang="pl-PL" sz="24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</a:br>
            <a:r>
              <a:rPr lang="pl-PL" sz="24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  <a:t>listy zakwalifikowanych/niezakwalifikowanych do oddziałów </a:t>
            </a:r>
          </a:p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  <a:t/>
            </a:r>
            <a:br>
              <a:rPr lang="pl-PL" sz="24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</a:br>
            <a:r>
              <a:rPr lang="pl-PL" sz="2400" b="1" kern="0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28</a:t>
            </a:r>
            <a:r>
              <a:rPr lang="pl-PL" sz="2400" b="1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.06.2019r.  godz. 8:00 – godz. 10:00</a:t>
            </a:r>
          </a:p>
        </p:txBody>
      </p:sp>
    </p:spTree>
    <p:extLst>
      <p:ext uri="{BB962C8B-B14F-4D97-AF65-F5344CB8AC3E}">
        <p14:creationId xmlns:p14="http://schemas.microsoft.com/office/powerpoint/2010/main" xmlns="" val="296964696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b="12034"/>
          <a:stretch>
            <a:fillRect/>
          </a:stretch>
        </p:blipFill>
        <p:spPr>
          <a:xfrm>
            <a:off x="1522148" y="1440331"/>
            <a:ext cx="9145760" cy="40781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3"/>
          <p:cNvSpPr/>
          <p:nvPr/>
        </p:nvSpPr>
        <p:spPr>
          <a:xfrm>
            <a:off x="1558512" y="360083"/>
            <a:ext cx="9145760" cy="90020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25" tIns="45007" rIns="90025" bIns="45007" anchor="t" anchorCtr="1" compatLnSpc="0"/>
          <a:lstStyle/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Publikacja list </a:t>
            </a:r>
            <a:br>
              <a:rPr lang="pl-PL" sz="2400" b="1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</a:br>
            <a:r>
              <a:rPr lang="pl-PL" sz="2400" b="1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zakwalifikowanych/niezakwalifikowanych do oddziałów</a:t>
            </a:r>
          </a:p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400" b="1" dirty="0">
              <a:solidFill>
                <a:srgbClr val="FF0000"/>
              </a:solidFill>
              <a:latin typeface="Tahoma" pitchFamily="34"/>
              <a:ea typeface="Lucida Sans Unicode" pitchFamily="2"/>
              <a:cs typeface="Tahoma" pitchFamily="2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539027" y="1485578"/>
            <a:ext cx="5184730" cy="45838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25" tIns="45007" rIns="90025" bIns="45007" anchor="t" anchorCtr="1" compatLnSpc="0"/>
          <a:lstStyle/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kern="0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28</a:t>
            </a:r>
            <a:r>
              <a:rPr lang="pl-PL" sz="2400" b="1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 czerwca 2019 r. godz. 12:00</a:t>
            </a:r>
          </a:p>
        </p:txBody>
      </p:sp>
    </p:spTree>
    <p:extLst>
      <p:ext uri="{BB962C8B-B14F-4D97-AF65-F5344CB8AC3E}">
        <p14:creationId xmlns:p14="http://schemas.microsoft.com/office/powerpoint/2010/main" xmlns="" val="2935428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/>
          <p:nvPr/>
        </p:nvSpPr>
        <p:spPr>
          <a:xfrm>
            <a:off x="1808055" y="1857667"/>
            <a:ext cx="8644158" cy="334301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25" tIns="45007" rIns="90025" bIns="45007" anchor="t" anchorCtr="0" compatLnSpc="0"/>
          <a:lstStyle/>
          <a:p>
            <a:pPr defTabSz="914583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dirty="0">
                <a:solidFill>
                  <a:srgbClr val="000000"/>
                </a:solidFill>
                <a:latin typeface="Tahoma" pitchFamily="34"/>
                <a:ea typeface="Lucida Sans Unicode" pitchFamily="2"/>
                <a:cs typeface="Tahoma" pitchFamily="2"/>
              </a:rPr>
              <a:t>Publikacja wyników odbywa się jednocześnie kilkoma, całkowicie od siebie niezależnymi kanałami:</a:t>
            </a:r>
          </a:p>
          <a:p>
            <a:pPr defTabSz="914583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400" dirty="0">
              <a:solidFill>
                <a:srgbClr val="000000"/>
              </a:solidFill>
              <a:latin typeface="Tahoma" pitchFamily="34"/>
              <a:ea typeface="Lucida Sans Unicode" pitchFamily="2"/>
              <a:cs typeface="Tahoma" pitchFamily="2"/>
            </a:endParaRPr>
          </a:p>
          <a:p>
            <a:pPr marL="457291" lvl="1" defTabSz="914583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4B6D2"/>
              </a:buClr>
              <a:buSzPct val="45000"/>
              <a:buFont typeface="Arial" pitchFamily="32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dirty="0">
                <a:solidFill>
                  <a:srgbClr val="000000"/>
                </a:solidFill>
                <a:latin typeface="Tahoma" pitchFamily="34"/>
                <a:ea typeface="Lucida Sans Unicode" pitchFamily="2"/>
                <a:cs typeface="Tahoma" pitchFamily="2"/>
              </a:rPr>
              <a:t>listy wywieszane na szkołach</a:t>
            </a:r>
          </a:p>
          <a:p>
            <a:pPr marL="457291" lvl="1" defTabSz="914583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4B6D2"/>
              </a:buClr>
              <a:buSzPct val="45000"/>
              <a:buFont typeface="Arial" pitchFamily="32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400" dirty="0">
              <a:solidFill>
                <a:srgbClr val="000000"/>
              </a:solidFill>
              <a:latin typeface="Tahoma" pitchFamily="34"/>
              <a:ea typeface="Lucida Sans Unicode" pitchFamily="2"/>
              <a:cs typeface="Tahoma" pitchFamily="2"/>
            </a:endParaRPr>
          </a:p>
          <a:p>
            <a:pPr marL="457291" lvl="1" defTabSz="914583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4B6D2"/>
              </a:buClr>
              <a:buSzPct val="45000"/>
              <a:buFont typeface="Arial" pitchFamily="32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dirty="0">
                <a:solidFill>
                  <a:srgbClr val="000000"/>
                </a:solidFill>
                <a:latin typeface="Tahoma" pitchFamily="34"/>
                <a:ea typeface="Lucida Sans Unicode" pitchFamily="2"/>
                <a:cs typeface="Tahoma" pitchFamily="2"/>
              </a:rPr>
              <a:t>przez www dla szkół i organu prowadzącego;</a:t>
            </a:r>
          </a:p>
          <a:p>
            <a:pPr marL="457291" defTabSz="914583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400" dirty="0">
              <a:solidFill>
                <a:srgbClr val="000000"/>
              </a:solidFill>
              <a:latin typeface="Tahoma" pitchFamily="34"/>
              <a:ea typeface="Lucida Sans Unicode" pitchFamily="2"/>
              <a:cs typeface="Tahoma" pitchFamily="2"/>
            </a:endParaRPr>
          </a:p>
          <a:p>
            <a:pPr marL="457291" lvl="1" defTabSz="914583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4B6D2"/>
              </a:buClr>
              <a:buSzPct val="45000"/>
              <a:buFont typeface="Arial" pitchFamily="32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dirty="0">
                <a:solidFill>
                  <a:srgbClr val="000000"/>
                </a:solidFill>
                <a:latin typeface="Tahoma" pitchFamily="34"/>
                <a:ea typeface="Lucida Sans Unicode" pitchFamily="2"/>
                <a:cs typeface="Tahoma" pitchFamily="2"/>
              </a:rPr>
              <a:t>przez www dla kandydatów;</a:t>
            </a:r>
          </a:p>
          <a:p>
            <a:pPr marL="457291" defTabSz="914583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400" dirty="0">
              <a:solidFill>
                <a:srgbClr val="000000"/>
              </a:solidFill>
              <a:latin typeface="Tahoma" pitchFamily="34"/>
              <a:ea typeface="Lucida Sans Unicode" pitchFamily="2"/>
              <a:cs typeface="Tahoma" pitchFamily="2"/>
            </a:endParaRPr>
          </a:p>
          <a:p>
            <a:pPr marL="457291" lvl="1" defTabSz="914583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4B6D2"/>
              </a:buClr>
              <a:buSzPct val="45000"/>
              <a:buFont typeface="Arial" pitchFamily="32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dirty="0">
                <a:solidFill>
                  <a:srgbClr val="000000"/>
                </a:solidFill>
                <a:latin typeface="Tahoma" pitchFamily="34"/>
                <a:ea typeface="Lucida Sans Unicode" pitchFamily="2"/>
                <a:cs typeface="Tahoma" pitchFamily="2"/>
              </a:rPr>
              <a:t>przez aplikację mobilną </a:t>
            </a:r>
            <a:r>
              <a:rPr lang="pl-PL" sz="2400" dirty="0" err="1">
                <a:solidFill>
                  <a:srgbClr val="000000"/>
                </a:solidFill>
                <a:latin typeface="Tahoma" pitchFamily="34"/>
                <a:ea typeface="Lucida Sans Unicode" pitchFamily="2"/>
                <a:cs typeface="Tahoma" pitchFamily="2"/>
              </a:rPr>
              <a:t>eLO</a:t>
            </a:r>
            <a:r>
              <a:rPr lang="pl-PL" sz="2400" dirty="0">
                <a:solidFill>
                  <a:srgbClr val="000000"/>
                </a:solidFill>
                <a:latin typeface="Tahoma" pitchFamily="34"/>
                <a:ea typeface="Lucida Sans Unicode" pitchFamily="2"/>
                <a:cs typeface="Tahoma" pitchFamily="2"/>
              </a:rPr>
              <a:t> dla kandydatów</a:t>
            </a:r>
          </a:p>
        </p:txBody>
      </p:sp>
      <p:sp>
        <p:nvSpPr>
          <p:cNvPr id="3" name="Text Box 4"/>
          <p:cNvSpPr/>
          <p:nvPr/>
        </p:nvSpPr>
        <p:spPr>
          <a:xfrm>
            <a:off x="1522148" y="189041"/>
            <a:ext cx="9145760" cy="101543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25" tIns="45007" rIns="90025" bIns="45007" anchor="t" anchorCtr="1" compatLnSpc="0"/>
          <a:lstStyle/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>
              <a:solidFill>
                <a:srgbClr val="000000"/>
              </a:solidFill>
              <a:latin typeface="Arial" pitchFamily="18"/>
              <a:ea typeface="Lucida Sans Unicode" pitchFamily="2"/>
              <a:cs typeface="Tahoma" pitchFamily="2"/>
            </a:endParaRPr>
          </a:p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  <a:t>Publikacja list zakwalifikowanych</a:t>
            </a:r>
          </a:p>
        </p:txBody>
      </p:sp>
    </p:spTree>
    <p:extLst>
      <p:ext uri="{BB962C8B-B14F-4D97-AF65-F5344CB8AC3E}">
        <p14:creationId xmlns:p14="http://schemas.microsoft.com/office/powerpoint/2010/main" xmlns="" val="1093876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1993858" y="468464"/>
            <a:ext cx="6892714" cy="928651"/>
          </a:xfrm>
        </p:spPr>
        <p:txBody>
          <a:bodyPr vert="horz" wrap="square" lIns="90025" tIns="45007" rIns="90025" bIns="45007" numCol="1" anchor="t" anchorCtr="0" compatLnSpc="1">
            <a:prstTxWarp prst="textNoShape">
              <a:avLst/>
            </a:prstTxWarp>
            <a:noAutofit/>
          </a:bodyPr>
          <a:lstStyle/>
          <a:p>
            <a:pPr lvl="0">
              <a:buNone/>
            </a:pPr>
            <a:r>
              <a:rPr lang="pl-PL" sz="2400" b="1">
                <a:solidFill>
                  <a:srgbClr val="455A83"/>
                </a:solidFill>
                <a:latin typeface="Tahoma" pitchFamily="18"/>
              </a:rPr>
              <a:t>Wyniki rekrutacji dla kandydata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007897" y="1803660"/>
            <a:ext cx="3265959" cy="40739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4"/>
          <p:cNvSpPr/>
          <p:nvPr/>
        </p:nvSpPr>
        <p:spPr>
          <a:xfrm>
            <a:off x="5332914" y="2438849"/>
            <a:ext cx="5182317" cy="283565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25" tIns="45007" rIns="90025" bIns="45007" anchor="t" anchorCtr="0" compatLnSpc="0"/>
          <a:lstStyle/>
          <a:p>
            <a:pPr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>
                <a:solidFill>
                  <a:srgbClr val="000000"/>
                </a:solidFill>
                <a:latin typeface="Tahoma" pitchFamily="34"/>
                <a:ea typeface="Lucida Sans Unicode" pitchFamily="2"/>
                <a:cs typeface="Tahoma" pitchFamily="2"/>
              </a:rPr>
              <a:t>Kandydat otrzymuje informację o oddziale, do którego został przyjęty, wraz z liczbą punktów i miejscem na liście</a:t>
            </a:r>
          </a:p>
          <a:p>
            <a:pPr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>
                <a:solidFill>
                  <a:srgbClr val="000000"/>
                </a:solidFill>
                <a:latin typeface="Tahoma" pitchFamily="34"/>
                <a:ea typeface="Lucida Sans Unicode" pitchFamily="2"/>
                <a:cs typeface="Tahoma" pitchFamily="2"/>
              </a:rPr>
              <a:t>Dodatkowo kandydat </a:t>
            </a:r>
            <a:r>
              <a:rPr lang="pl-PL" sz="2000" b="1">
                <a:solidFill>
                  <a:srgbClr val="94B6D2"/>
                </a:solidFill>
                <a:latin typeface="Tahoma" pitchFamily="34"/>
                <a:ea typeface="Lucida Sans Unicode" pitchFamily="2"/>
                <a:cs typeface="Tahoma" pitchFamily="2"/>
              </a:rPr>
              <a:t>może</a:t>
            </a:r>
            <a:r>
              <a:rPr lang="pl-PL" sz="2000">
                <a:solidFill>
                  <a:srgbClr val="94B6D2"/>
                </a:solidFill>
                <a:latin typeface="Tahoma" pitchFamily="34"/>
                <a:ea typeface="Lucida Sans Unicode" pitchFamily="2"/>
                <a:cs typeface="Tahoma" pitchFamily="2"/>
              </a:rPr>
              <a:t> </a:t>
            </a:r>
            <a:r>
              <a:rPr lang="pl-PL" sz="2000">
                <a:solidFill>
                  <a:srgbClr val="000000"/>
                </a:solidFill>
                <a:latin typeface="Tahoma" pitchFamily="34"/>
                <a:ea typeface="Lucida Sans Unicode" pitchFamily="2"/>
                <a:cs typeface="Tahoma" pitchFamily="2"/>
              </a:rPr>
              <a:t>również otrzymać informacje o oddziałach, w których pozostaje na listach rezerwowych</a:t>
            </a:r>
          </a:p>
          <a:p>
            <a:pPr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>
                <a:solidFill>
                  <a:srgbClr val="000000"/>
                </a:solidFill>
                <a:latin typeface="Tahoma" pitchFamily="34"/>
                <a:ea typeface="Lucida Sans Unicode" pitchFamily="2"/>
                <a:cs typeface="Tahoma" pitchFamily="2"/>
              </a:rPr>
              <a:t>Kandydat ma dostęp wyłącznie do </a:t>
            </a:r>
            <a:r>
              <a:rPr lang="pl-PL" sz="2000" b="1">
                <a:solidFill>
                  <a:srgbClr val="94B6D2"/>
                </a:solidFill>
                <a:latin typeface="Tahoma" pitchFamily="34"/>
                <a:ea typeface="Lucida Sans Unicode" pitchFamily="2"/>
                <a:cs typeface="Tahoma" pitchFamily="2"/>
              </a:rPr>
              <a:t>swoich</a:t>
            </a:r>
            <a:r>
              <a:rPr lang="pl-PL" sz="2000">
                <a:solidFill>
                  <a:srgbClr val="000000"/>
                </a:solidFill>
                <a:latin typeface="Tahoma" pitchFamily="34"/>
                <a:ea typeface="Lucida Sans Unicode" pitchFamily="2"/>
                <a:cs typeface="Tahoma" pitchFamily="2"/>
              </a:rPr>
              <a:t> wyników rekrutacji</a:t>
            </a:r>
          </a:p>
        </p:txBody>
      </p:sp>
    </p:spTree>
    <p:extLst>
      <p:ext uri="{BB962C8B-B14F-4D97-AF65-F5344CB8AC3E}">
        <p14:creationId xmlns:p14="http://schemas.microsoft.com/office/powerpoint/2010/main" xmlns="" val="3189039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b="12034"/>
          <a:stretch>
            <a:fillRect/>
          </a:stretch>
        </p:blipFill>
        <p:spPr>
          <a:xfrm>
            <a:off x="1522148" y="1440331"/>
            <a:ext cx="9145760" cy="40781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3"/>
          <p:cNvSpPr/>
          <p:nvPr/>
        </p:nvSpPr>
        <p:spPr>
          <a:xfrm>
            <a:off x="622598" y="360083"/>
            <a:ext cx="11017588" cy="90020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25" tIns="45007" rIns="90025" bIns="45007" anchor="t" anchorCtr="1" compatLnSpc="0"/>
          <a:lstStyle/>
          <a:p>
            <a:r>
              <a:rPr lang="pl-PL" sz="2400" b="1" kern="0" dirty="0">
                <a:solidFill>
                  <a:srgbClr val="376092"/>
                </a:solidFill>
                <a:latin typeface="Tahoma" pitchFamily="34"/>
                <a:cs typeface="Tahoma" pitchFamily="2"/>
              </a:rPr>
              <a:t>Wydanie przez szkołę prowadzącą kształcenie zawodowe i do której kandydat został zakwalifikowany, skierowania na badania lekarskie.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539027" y="1557586"/>
            <a:ext cx="5184730" cy="45838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25" tIns="45007" rIns="90025" bIns="45007" anchor="t" anchorCtr="1" compatLnSpc="0"/>
          <a:lstStyle/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kern="0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do 3</a:t>
            </a:r>
            <a:r>
              <a:rPr lang="pl-PL" sz="2400" b="1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 lipca 2019 r.</a:t>
            </a:r>
          </a:p>
        </p:txBody>
      </p:sp>
    </p:spTree>
    <p:extLst>
      <p:ext uri="{BB962C8B-B14F-4D97-AF65-F5344CB8AC3E}">
        <p14:creationId xmlns:p14="http://schemas.microsoft.com/office/powerpoint/2010/main" xmlns="" val="2293657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3"/>
          <p:cNvSpPr txBox="1">
            <a:spLocks noGrp="1"/>
          </p:cNvSpPr>
          <p:nvPr>
            <p:ph type="title" idx="4294967295"/>
          </p:nvPr>
        </p:nvSpPr>
        <p:spPr>
          <a:xfrm>
            <a:off x="1737968" y="142953"/>
            <a:ext cx="8461694" cy="2134446"/>
          </a:xfrm>
        </p:spPr>
        <p:txBody>
          <a:bodyPr anchorCtr="1"/>
          <a:lstStyle/>
          <a:p>
            <a:pPr algn="ctr">
              <a:spcBef>
                <a:spcPts val="900"/>
              </a:spcBef>
            </a:pPr>
            <a:r>
              <a:rPr lang="pl-PL" sz="2400" b="1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WAŻNE!!!</a:t>
            </a:r>
            <a:br>
              <a:rPr lang="pl-PL" sz="2400" b="1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</a:br>
            <a:r>
              <a:rPr lang="pl-PL" sz="24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  <a:t>Kandydat potwierdza wolę nauki </a:t>
            </a:r>
            <a:br>
              <a:rPr lang="pl-PL" sz="24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</a:br>
            <a:r>
              <a:rPr lang="pl-PL" sz="24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  <a:t>poprzez dostarczenie </a:t>
            </a:r>
            <a:r>
              <a:rPr lang="pl-PL" sz="2400" b="1" u="sng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  <a:t>oryginałów </a:t>
            </a:r>
            <a:r>
              <a:rPr lang="pl-PL" sz="24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  <a:t/>
            </a:r>
            <a:br>
              <a:rPr lang="pl-PL" sz="24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</a:br>
            <a:r>
              <a:rPr lang="pl-PL" sz="24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  <a:t>świadectwa, wyników egzaminu gimnazjalnego </a:t>
            </a:r>
            <a:br>
              <a:rPr lang="pl-PL" sz="24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</a:br>
            <a:r>
              <a:rPr lang="pl-PL" sz="24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  <a:t>i ew. zaświadczenia lekarskiego o braku przeciwskazań do podjęcia nauki w danym zawodzie </a:t>
            </a:r>
            <a:r>
              <a:rPr lang="pl-PL" sz="2400" dirty="0">
                <a:solidFill>
                  <a:srgbClr val="94B6D2"/>
                </a:solidFill>
                <a:latin typeface="Tahoma" pitchFamily="34"/>
              </a:rPr>
              <a:t/>
            </a:r>
            <a:br>
              <a:rPr lang="pl-PL" sz="2400" dirty="0">
                <a:solidFill>
                  <a:srgbClr val="94B6D2"/>
                </a:solidFill>
                <a:latin typeface="Tahoma" pitchFamily="34"/>
              </a:rPr>
            </a:br>
            <a:r>
              <a:rPr lang="pl-PL" sz="2400" b="1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 do 9 lipca, godz. 15:00 </a:t>
            </a:r>
            <a:br>
              <a:rPr lang="pl-PL" sz="2400" b="1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</a:br>
            <a:endParaRPr lang="pl-PL" sz="2400" b="1" dirty="0">
              <a:solidFill>
                <a:srgbClr val="FF0000"/>
              </a:solidFill>
              <a:latin typeface="Tahoma" pitchFamily="34"/>
              <a:ea typeface="Lucida Sans Unicode" pitchFamily="2"/>
              <a:cs typeface="Tahoma" pitchFamily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261774" y="2781722"/>
            <a:ext cx="7414080" cy="37654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88457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b="12193"/>
          <a:stretch>
            <a:fillRect/>
          </a:stretch>
        </p:blipFill>
        <p:spPr>
          <a:xfrm>
            <a:off x="1522148" y="1429173"/>
            <a:ext cx="9145760" cy="39452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3"/>
          <p:cNvSpPr/>
          <p:nvPr/>
        </p:nvSpPr>
        <p:spPr>
          <a:xfrm>
            <a:off x="1522148" y="229020"/>
            <a:ext cx="9145760" cy="168860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25" tIns="45007" rIns="90025" bIns="45007" anchor="t" anchorCtr="1" compatLnSpc="0"/>
          <a:lstStyle/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  <a:t>Punkty Naboru (szkoły ponadgimnazjalne) pobierają </a:t>
            </a:r>
            <a:br>
              <a:rPr lang="pl-PL" sz="24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</a:br>
            <a:r>
              <a:rPr lang="pl-PL" sz="24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  <a:t>listy przyjętych/nieprzyjętych do oddziałów </a:t>
            </a:r>
          </a:p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  <a:t/>
            </a:r>
            <a:br>
              <a:rPr lang="pl-PL" sz="24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</a:br>
            <a:r>
              <a:rPr lang="pl-PL" sz="2400" b="1" kern="0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10</a:t>
            </a:r>
            <a:r>
              <a:rPr lang="pl-PL" sz="2400" b="1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.07.2019r.  do godz. 10:00</a:t>
            </a:r>
          </a:p>
        </p:txBody>
      </p:sp>
    </p:spTree>
    <p:extLst>
      <p:ext uri="{BB962C8B-B14F-4D97-AF65-F5344CB8AC3E}">
        <p14:creationId xmlns:p14="http://schemas.microsoft.com/office/powerpoint/2010/main" xmlns="" val="1023519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b="12034"/>
          <a:stretch>
            <a:fillRect/>
          </a:stretch>
        </p:blipFill>
        <p:spPr>
          <a:xfrm>
            <a:off x="1522148" y="1440331"/>
            <a:ext cx="9145760" cy="40781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3"/>
          <p:cNvSpPr/>
          <p:nvPr/>
        </p:nvSpPr>
        <p:spPr>
          <a:xfrm>
            <a:off x="1558512" y="360083"/>
            <a:ext cx="9145760" cy="90020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25" tIns="45007" rIns="90025" bIns="45007" anchor="t" anchorCtr="1" compatLnSpc="0"/>
          <a:lstStyle/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Publikacja list przyjętych/nieprzyjętych do oddziałów</a:t>
            </a:r>
          </a:p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400" b="1" dirty="0">
              <a:solidFill>
                <a:srgbClr val="FF0000"/>
              </a:solidFill>
              <a:latin typeface="Tahoma" pitchFamily="34"/>
              <a:ea typeface="Lucida Sans Unicode" pitchFamily="2"/>
              <a:cs typeface="Tahoma" pitchFamily="2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439022" y="1557586"/>
            <a:ext cx="3632883" cy="45838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25" tIns="45007" rIns="90025" bIns="45007" anchor="t" anchorCtr="1" compatLnSpc="0"/>
          <a:lstStyle/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kern="0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10</a:t>
            </a:r>
            <a:r>
              <a:rPr lang="pl-PL" sz="2400" b="1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 lipca  godz. 12:00</a:t>
            </a:r>
          </a:p>
        </p:txBody>
      </p:sp>
    </p:spTree>
    <p:extLst>
      <p:ext uri="{BB962C8B-B14F-4D97-AF65-F5344CB8AC3E}">
        <p14:creationId xmlns:p14="http://schemas.microsoft.com/office/powerpoint/2010/main" xmlns="" val="1377357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AB7958B-76B3-43E7-85CD-6BCACA0AC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Zmiany 2019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A6A46F4-27BB-4335-A672-19E90F5D5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lvl="1" indent="-514350">
              <a:spcBef>
                <a:spcPts val="0"/>
              </a:spcBef>
              <a:buFont typeface="+mj-lt"/>
              <a:buAutoNum type="arabicPeriod"/>
            </a:pPr>
            <a:r>
              <a:rPr lang="pl-PL" b="1" dirty="0"/>
              <a:t>Podwójny rocznik = </a:t>
            </a:r>
            <a:r>
              <a:rPr lang="pl-PL" b="1" dirty="0">
                <a:solidFill>
                  <a:srgbClr val="FF0000"/>
                </a:solidFill>
              </a:rPr>
              <a:t>DWA systemy</a:t>
            </a:r>
          </a:p>
          <a:p>
            <a:pPr lvl="3"/>
            <a:r>
              <a:rPr lang="pl-PL" dirty="0"/>
              <a:t>„stary” system dla szkół ponadgimnazjalnych – ostatni rok (POGIM – zielony)</a:t>
            </a:r>
          </a:p>
          <a:p>
            <a:pPr lvl="3"/>
            <a:r>
              <a:rPr lang="pl-PL" dirty="0"/>
              <a:t>„nowy” system dla szkół ponadpodstawowych (POSP – niebieski)</a:t>
            </a:r>
          </a:p>
          <a:p>
            <a:pPr marL="514350" lvl="1" indent="-514350">
              <a:spcBef>
                <a:spcPts val="0"/>
              </a:spcBef>
              <a:buFont typeface="+mj-lt"/>
              <a:buAutoNum type="arabicPeriod"/>
            </a:pPr>
            <a:endParaRPr lang="pl-PL" b="1" dirty="0">
              <a:solidFill>
                <a:srgbClr val="FF0000"/>
              </a:solidFill>
            </a:endParaRPr>
          </a:p>
          <a:p>
            <a:pPr marL="514350" lvl="1" indent="-514350">
              <a:spcBef>
                <a:spcPts val="0"/>
              </a:spcBef>
              <a:buFont typeface="+mj-lt"/>
              <a:buAutoNum type="arabicPeriod"/>
            </a:pPr>
            <a:r>
              <a:rPr lang="pl-PL" b="1" dirty="0">
                <a:solidFill>
                  <a:srgbClr val="FF0000"/>
                </a:solidFill>
              </a:rPr>
              <a:t>DWA adresy &gt; DWA dostępy</a:t>
            </a:r>
            <a:endParaRPr lang="pl-PL" dirty="0">
              <a:solidFill>
                <a:srgbClr val="FF0000"/>
              </a:solidFill>
            </a:endParaRPr>
          </a:p>
          <a:p>
            <a:pPr marL="514350" lvl="1" indent="-514350">
              <a:spcBef>
                <a:spcPts val="0"/>
              </a:spcBef>
              <a:buFont typeface="+mj-lt"/>
              <a:buAutoNum type="arabicPeriod"/>
            </a:pPr>
            <a:endParaRPr lang="pl-PL" b="1" dirty="0"/>
          </a:p>
          <a:p>
            <a:pPr marL="514350" lvl="1" indent="-514350">
              <a:spcBef>
                <a:spcPts val="0"/>
              </a:spcBef>
              <a:buFont typeface="+mj-lt"/>
              <a:buAutoNum type="arabicPeriod"/>
            </a:pPr>
            <a:r>
              <a:rPr lang="pl-PL" dirty="0"/>
              <a:t>Strona rozprowadzająca dla kandydata – adres </a:t>
            </a:r>
            <a:r>
              <a:rPr lang="pl-PL" b="1" dirty="0"/>
              <a:t>BEZ ZMIAN! </a:t>
            </a:r>
          </a:p>
          <a:p>
            <a:pPr marL="514350" lvl="1" indent="-514350">
              <a:spcBef>
                <a:spcPts val="0"/>
              </a:spcBef>
              <a:buFont typeface="+mj-lt"/>
              <a:buAutoNum type="arabicPeriod"/>
            </a:pPr>
            <a:endParaRPr lang="pl-PL" dirty="0">
              <a:ea typeface="+mn-ea"/>
            </a:endParaRPr>
          </a:p>
          <a:p>
            <a:pPr marL="514350" lvl="1" indent="-514350">
              <a:spcBef>
                <a:spcPts val="0"/>
              </a:spcBef>
              <a:buFont typeface="+mj-lt"/>
              <a:buAutoNum type="arabicPeriod"/>
            </a:pPr>
            <a:r>
              <a:rPr lang="pl-PL" dirty="0">
                <a:ea typeface="+mn-ea"/>
              </a:rPr>
              <a:t>Zmiana szaty graficznej głównej strony dla /instytucji</a:t>
            </a:r>
          </a:p>
          <a:p>
            <a:pPr marL="514350" lvl="1" indent="-514350">
              <a:spcBef>
                <a:spcPts val="0"/>
              </a:spcBef>
              <a:buFont typeface="+mj-lt"/>
              <a:buAutoNum type="arabicPeriod"/>
            </a:pPr>
            <a:endParaRPr lang="pl-PL" dirty="0">
              <a:ea typeface="+mn-ea"/>
            </a:endParaRPr>
          </a:p>
          <a:p>
            <a:pPr marL="514350" lvl="1" indent="-514350">
              <a:spcBef>
                <a:spcPts val="0"/>
              </a:spcBef>
              <a:buFont typeface="+mj-lt"/>
              <a:buAutoNum type="arabicPeriod"/>
            </a:pPr>
            <a:r>
              <a:rPr lang="pl-PL" dirty="0">
                <a:ea typeface="+mn-ea"/>
              </a:rPr>
              <a:t>Zmiana sposobu zarządzania użytkownikami w PN/Gim/SP</a:t>
            </a:r>
          </a:p>
          <a:p>
            <a:pPr marL="514350" lvl="1" indent="-514350">
              <a:spcBef>
                <a:spcPts val="0"/>
              </a:spcBef>
              <a:buFont typeface="+mj-lt"/>
              <a:buAutoNum type="arabicPeriod"/>
            </a:pPr>
            <a:endParaRPr lang="pl-PL" dirty="0">
              <a:ea typeface="+mn-ea"/>
            </a:endParaRPr>
          </a:p>
          <a:p>
            <a:pPr marL="514350" lvl="1" indent="-514350">
              <a:spcBef>
                <a:spcPts val="0"/>
              </a:spcBef>
              <a:buFont typeface="+mj-lt"/>
              <a:buAutoNum type="arabicPeriod"/>
            </a:pPr>
            <a:r>
              <a:rPr lang="pl-PL" dirty="0">
                <a:ea typeface="+mn-ea"/>
              </a:rPr>
              <a:t>Dostosowanie „nowego” systemu (m.in. egzamin ósmoklasisty, podstawy prawne, </a:t>
            </a:r>
            <a:r>
              <a:rPr lang="pl-PL" dirty="0"/>
              <a:t>etykiety pól</a:t>
            </a:r>
            <a:r>
              <a:rPr lang="pl-PL" dirty="0">
                <a:ea typeface="+mn-e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851119539"/>
      </p:ext>
    </p:extLst>
  </p:cSld>
  <p:clrMapOvr>
    <a:masterClrMapping/>
  </p:clrMapOvr>
  <p:transition spd="med">
    <p:pull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b="11105"/>
          <a:stretch>
            <a:fillRect/>
          </a:stretch>
        </p:blipFill>
        <p:spPr>
          <a:xfrm>
            <a:off x="1522148" y="1197546"/>
            <a:ext cx="9145760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3"/>
          <p:cNvSpPr/>
          <p:nvPr/>
        </p:nvSpPr>
        <p:spPr>
          <a:xfrm>
            <a:off x="1522505" y="260709"/>
            <a:ext cx="9145760" cy="155715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25" tIns="45007" rIns="90025" bIns="45007" anchor="t" anchorCtr="1" compatLnSpc="0"/>
          <a:lstStyle/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  <a:t>System zapewnia obsługę aktualizacji list przyjętych</a:t>
            </a:r>
          </a:p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400" b="1" dirty="0">
              <a:solidFill>
                <a:srgbClr val="455A83"/>
              </a:solidFill>
              <a:latin typeface="Tahoma" pitchFamily="34"/>
              <a:ea typeface="Lucida Sans Unicode" pitchFamily="2"/>
              <a:cs typeface="Tahoma" pitchFamily="2"/>
            </a:endParaRPr>
          </a:p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do </a:t>
            </a:r>
            <a:r>
              <a:rPr lang="pl-PL" sz="2400" b="1" kern="0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23</a:t>
            </a:r>
            <a:r>
              <a:rPr lang="pl-PL" sz="2400" b="1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.08.2019r. godz. 12.00  </a:t>
            </a:r>
          </a:p>
        </p:txBody>
      </p:sp>
    </p:spTree>
    <p:extLst>
      <p:ext uri="{BB962C8B-B14F-4D97-AF65-F5344CB8AC3E}">
        <p14:creationId xmlns:p14="http://schemas.microsoft.com/office/powerpoint/2010/main" xmlns="" val="3670050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b="11481"/>
          <a:stretch>
            <a:fillRect/>
          </a:stretch>
        </p:blipFill>
        <p:spPr>
          <a:xfrm>
            <a:off x="1522148" y="1214558"/>
            <a:ext cx="9145760" cy="46635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3"/>
          <p:cNvSpPr/>
          <p:nvPr/>
        </p:nvSpPr>
        <p:spPr>
          <a:xfrm>
            <a:off x="1750801" y="304986"/>
            <a:ext cx="8612111" cy="83071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25" tIns="45007" rIns="90025" bIns="45007" anchor="t" anchorCtr="1" compatLnSpc="0"/>
          <a:lstStyle/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  <a:t>Szkoły ponadgimnazjalne pobierają listy przyjętych oraz dane nowych uczniów</a:t>
            </a:r>
          </a:p>
        </p:txBody>
      </p:sp>
    </p:spTree>
    <p:extLst>
      <p:ext uri="{BB962C8B-B14F-4D97-AF65-F5344CB8AC3E}">
        <p14:creationId xmlns:p14="http://schemas.microsoft.com/office/powerpoint/2010/main" xmlns="" val="1758100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b="11481"/>
          <a:stretch>
            <a:fillRect/>
          </a:stretch>
        </p:blipFill>
        <p:spPr>
          <a:xfrm>
            <a:off x="1522148" y="1214558"/>
            <a:ext cx="9145760" cy="46635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3"/>
          <p:cNvSpPr/>
          <p:nvPr/>
        </p:nvSpPr>
        <p:spPr>
          <a:xfrm>
            <a:off x="1750801" y="304986"/>
            <a:ext cx="8612111" cy="83071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00"/>
          </a:solidFill>
          <a:ln>
            <a:noFill/>
            <a:prstDash val="solid"/>
          </a:ln>
        </p:spPr>
        <p:txBody>
          <a:bodyPr vert="horz" wrap="square" lIns="90025" tIns="45007" rIns="90025" bIns="45007" anchor="t" anchorCtr="1" compatLnSpc="0"/>
          <a:lstStyle/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  <a:t>Gimnazja/SP pobierają zwrotnie</a:t>
            </a:r>
          </a:p>
          <a:p>
            <a:pPr algn="ctr" defTabSz="914583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  <a:t>dane o losach swoich absolwentów</a:t>
            </a:r>
          </a:p>
        </p:txBody>
      </p:sp>
    </p:spTree>
    <p:extLst>
      <p:ext uri="{BB962C8B-B14F-4D97-AF65-F5344CB8AC3E}">
        <p14:creationId xmlns:p14="http://schemas.microsoft.com/office/powerpoint/2010/main" xmlns="" val="3421988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PRACA W SYSTEMIE</a:t>
            </a:r>
          </a:p>
        </p:txBody>
      </p:sp>
    </p:spTree>
    <p:extLst>
      <p:ext uri="{BB962C8B-B14F-4D97-AF65-F5344CB8AC3E}">
        <p14:creationId xmlns:p14="http://schemas.microsoft.com/office/powerpoint/2010/main" xmlns="" val="16382175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DADBAC0-4E12-42E0-944E-439A8E5F3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Lokalizacje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3DB8569-7EB0-46E4-9494-AD983E2716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pl-P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Miasto Tarnów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Miasto Nowy Sącz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Powiat Bocheński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Powiat Brzeski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Powiat Chrzanowski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Powiat Gorlicki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Powiat Limanowski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Powiat Myślenicki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3522BD66-C8CC-48EC-8D1D-3EC3770897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pl-P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Powiat Nowosądecki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Powiat Nowotarski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Powiat Olkuski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Powiat Oświęcimski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Powiat Suski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Powiat Tarnowski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Powiat Tatrzański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Powiat Wadowicki</a:t>
            </a:r>
          </a:p>
        </p:txBody>
      </p:sp>
    </p:spTree>
    <p:extLst>
      <p:ext uri="{BB962C8B-B14F-4D97-AF65-F5344CB8AC3E}">
        <p14:creationId xmlns:p14="http://schemas.microsoft.com/office/powerpoint/2010/main" xmlns="" val="6106574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Grp="1"/>
          </p:cNvSpPr>
          <p:nvPr>
            <p:ph type="body" idx="4294967295"/>
          </p:nvPr>
        </p:nvSpPr>
        <p:spPr>
          <a:xfrm>
            <a:off x="1701833" y="1413104"/>
            <a:ext cx="8642357" cy="4537551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0"/>
              </a:spcAft>
            </a:pPr>
            <a:endParaRPr lang="pl-PL" sz="1600" dirty="0">
              <a:latin typeface="Arial" pitchFamily="18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pl-PL" sz="1600" dirty="0">
                <a:latin typeface="Arial" pitchFamily="18"/>
              </a:rPr>
              <a:t>Kandydat – uczeń starający się o przyjęcie do szkoły ponadgimnazjalnej/ponadpodstawowej w woj. małopolskim korzysta z  adresu:</a:t>
            </a:r>
          </a:p>
          <a:p>
            <a:pPr>
              <a:lnSpc>
                <a:spcPct val="80000"/>
              </a:lnSpc>
              <a:spcAft>
                <a:spcPts val="0"/>
              </a:spcAft>
            </a:pPr>
            <a:endParaRPr lang="pl-PL" sz="1600" dirty="0">
              <a:latin typeface="Arial" pitchFamily="18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endParaRPr lang="pl-PL" sz="320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18"/>
              <a:hlinkClick r:id="rId3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endParaRPr lang="pl-PL" sz="320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18"/>
              <a:hlinkClick r:id="rId3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endParaRPr lang="pl-PL" sz="320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18"/>
              <a:hlinkClick r:id="rId3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pl-PL" sz="320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/>
                <a:hlinkClick r:id="rId3"/>
              </a:rPr>
              <a:t>https://malopolska.edu.com.pl</a:t>
            </a:r>
            <a:r>
              <a:rPr lang="pl-PL" sz="320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/>
              </a:rPr>
              <a:t> </a:t>
            </a:r>
          </a:p>
          <a:p>
            <a:pPr>
              <a:lnSpc>
                <a:spcPct val="80000"/>
              </a:lnSpc>
              <a:spcAft>
                <a:spcPts val="0"/>
              </a:spcAft>
            </a:pPr>
            <a:endParaRPr lang="pl-PL" sz="3201" dirty="0">
              <a:solidFill>
                <a:srgbClr val="FF0000"/>
              </a:solidFill>
              <a:latin typeface="Arial" pitchFamily="18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pl-PL" sz="1600" dirty="0">
                <a:latin typeface="Arial" pitchFamily="18"/>
              </a:rPr>
              <a:t>  </a:t>
            </a:r>
            <a:endParaRPr lang="pl-PL" sz="3201" dirty="0">
              <a:solidFill>
                <a:srgbClr val="FF0000"/>
              </a:solidFill>
              <a:latin typeface="Arial" pitchFamily="18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endParaRPr lang="pl-PL" sz="3201" dirty="0">
              <a:solidFill>
                <a:srgbClr val="FF0000"/>
              </a:solidFill>
              <a:latin typeface="Arial" pitchFamily="18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endParaRPr lang="pl-PL" sz="3201" dirty="0">
              <a:solidFill>
                <a:srgbClr val="FF0000"/>
              </a:solidFill>
              <a:latin typeface="Arial" pitchFamily="18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endParaRPr lang="pl-PL" sz="3201" dirty="0">
              <a:solidFill>
                <a:srgbClr val="FF0000"/>
              </a:solidFill>
              <a:latin typeface="Arial" pitchFamily="18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endParaRPr lang="pl-PL" sz="3201" dirty="0">
              <a:solidFill>
                <a:srgbClr val="FF0000"/>
              </a:solidFill>
              <a:latin typeface="Arial" pitchFamily="18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endParaRPr lang="pl-PL" sz="3201" dirty="0">
              <a:solidFill>
                <a:srgbClr val="FF0000"/>
              </a:solidFill>
              <a:latin typeface="Arial" pitchFamily="18"/>
            </a:endParaRPr>
          </a:p>
        </p:txBody>
      </p:sp>
      <p:sp>
        <p:nvSpPr>
          <p:cNvPr id="5" name="Tytuł 1"/>
          <p:cNvSpPr/>
          <p:nvPr/>
        </p:nvSpPr>
        <p:spPr>
          <a:xfrm>
            <a:off x="1917882" y="692800"/>
            <a:ext cx="8281918" cy="96970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25" tIns="45007" rIns="90025" bIns="45007" anchor="t" anchorCtr="0" compatLnSpc="0"/>
          <a:lstStyle/>
          <a:p>
            <a:pPr defTabSz="914583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801" b="1" dirty="0">
                <a:solidFill>
                  <a:srgbClr val="445870"/>
                </a:solidFill>
                <a:latin typeface="Arial" pitchFamily="18"/>
                <a:ea typeface="Lucida Sans Unicode" pitchFamily="2"/>
                <a:cs typeface="Tahoma" pitchFamily="2"/>
              </a:rPr>
              <a:t>Adres dla kandydata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D107CE1-DD3A-413B-8D34-D4E17977F4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662783" y="4497687"/>
            <a:ext cx="720456" cy="74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67594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Grp="1"/>
          </p:cNvSpPr>
          <p:nvPr>
            <p:ph type="body" idx="4294967295"/>
          </p:nvPr>
        </p:nvSpPr>
        <p:spPr>
          <a:xfrm>
            <a:off x="838622" y="2277666"/>
            <a:ext cx="10368780" cy="3672989"/>
          </a:xfrm>
          <a:noFill/>
        </p:spPr>
        <p:txBody>
          <a:bodyPr/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pl-PL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/>
              </a:rPr>
              <a:t>Punkty Naboru, Gimnazja i Szkoły podstawowe:</a:t>
            </a:r>
          </a:p>
          <a:p>
            <a:pPr algn="ctr">
              <a:lnSpc>
                <a:spcPct val="80000"/>
              </a:lnSpc>
              <a:spcAft>
                <a:spcPts val="0"/>
              </a:spcAft>
            </a:pPr>
            <a:endParaRPr lang="pl-PL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18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endParaRPr lang="pl-PL" sz="1600" dirty="0">
              <a:latin typeface="Arial" pitchFamily="18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pl-PL" sz="2800" b="1" dirty="0">
                <a:solidFill>
                  <a:schemeClr val="accent6">
                    <a:lumMod val="75000"/>
                  </a:schemeClr>
                </a:solidFill>
                <a:latin typeface="Arial" pitchFamily="18"/>
                <a:cs typeface="Tahoma" pitchFamily="2"/>
              </a:rPr>
              <a:t>Szkoły ponadgimnazjalne – POGIM   </a:t>
            </a: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pl-PL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/>
              </a:rPr>
              <a:t>https://malopolska-pogim.edu.com.pl/instytucje</a:t>
            </a:r>
          </a:p>
          <a:p>
            <a:pPr algn="ctr">
              <a:lnSpc>
                <a:spcPct val="80000"/>
              </a:lnSpc>
              <a:spcAft>
                <a:spcPts val="0"/>
              </a:spcAft>
            </a:pPr>
            <a:endParaRPr lang="pl-PL" sz="2801" b="1" dirty="0">
              <a:solidFill>
                <a:srgbClr val="445870"/>
              </a:solidFill>
              <a:latin typeface="Arial" pitchFamily="18"/>
              <a:cs typeface="Tahoma" pitchFamily="2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pl-PL" sz="2801" b="1" dirty="0">
                <a:solidFill>
                  <a:schemeClr val="accent5">
                    <a:lumMod val="75000"/>
                  </a:schemeClr>
                </a:solidFill>
                <a:latin typeface="Arial" pitchFamily="18"/>
                <a:cs typeface="Tahoma" pitchFamily="2"/>
              </a:rPr>
              <a:t>Szkoły ponadpodstawowe – POSP   </a:t>
            </a: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pl-PL" sz="3201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/>
              </a:rPr>
              <a:t>https://malopolska-posp.edu.com.pl/instytucje</a:t>
            </a:r>
          </a:p>
          <a:p>
            <a:pPr algn="ctr">
              <a:lnSpc>
                <a:spcPct val="80000"/>
              </a:lnSpc>
              <a:spcAft>
                <a:spcPts val="0"/>
              </a:spcAft>
            </a:pPr>
            <a:endParaRPr lang="pl-PL" sz="1600" dirty="0">
              <a:latin typeface="Arial" pitchFamily="18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endParaRPr lang="pl-PL" sz="3201" dirty="0">
              <a:solidFill>
                <a:srgbClr val="FF0000"/>
              </a:solidFill>
              <a:latin typeface="Arial" pitchFamily="18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endParaRPr lang="pl-PL" sz="3201" dirty="0">
              <a:solidFill>
                <a:srgbClr val="FF0000"/>
              </a:solidFill>
              <a:latin typeface="Arial" pitchFamily="18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endParaRPr lang="pl-PL" sz="3201" dirty="0">
              <a:solidFill>
                <a:srgbClr val="FF0000"/>
              </a:solidFill>
              <a:latin typeface="Arial" pitchFamily="18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endParaRPr lang="pl-PL" sz="3201" dirty="0">
              <a:solidFill>
                <a:srgbClr val="FF0000"/>
              </a:solidFill>
              <a:latin typeface="Arial" pitchFamily="18"/>
            </a:endParaRP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 rotWithShape="1">
          <a:blip r:embed="rId3" cstate="print">
            <a:alphaModFix/>
            <a:lum/>
          </a:blip>
          <a:srcRect r="21128"/>
          <a:stretch/>
        </p:blipFill>
        <p:spPr>
          <a:xfrm>
            <a:off x="5553557" y="5276221"/>
            <a:ext cx="938909" cy="6744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ytuł 1"/>
          <p:cNvSpPr/>
          <p:nvPr/>
        </p:nvSpPr>
        <p:spPr>
          <a:xfrm>
            <a:off x="1342678" y="692800"/>
            <a:ext cx="9432326" cy="136884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25" tIns="45007" rIns="90025" bIns="45007" anchor="t" anchorCtr="0" compatLnSpc="0"/>
          <a:lstStyle/>
          <a:p>
            <a:pPr algn="ctr" defTabSz="914583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801" b="1" dirty="0">
                <a:solidFill>
                  <a:srgbClr val="445870"/>
                </a:solidFill>
                <a:latin typeface="Arial" pitchFamily="18"/>
                <a:ea typeface="Lucida Sans Unicode" pitchFamily="2"/>
                <a:cs typeface="Tahoma" pitchFamily="2"/>
              </a:rPr>
              <a:t>Adresy systemów naboru elektronicznego</a:t>
            </a:r>
          </a:p>
          <a:p>
            <a:pPr algn="ctr" defTabSz="914583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801" b="1" dirty="0">
                <a:solidFill>
                  <a:srgbClr val="445870"/>
                </a:solidFill>
                <a:latin typeface="Arial" pitchFamily="18"/>
                <a:ea typeface="Lucida Sans Unicode" pitchFamily="2"/>
                <a:cs typeface="Tahoma" pitchFamily="2"/>
              </a:rPr>
              <a:t>dla szkół ponadgimnazjalnych/ponadpodstawowych</a:t>
            </a:r>
          </a:p>
        </p:txBody>
      </p:sp>
    </p:spTree>
    <p:extLst>
      <p:ext uri="{BB962C8B-B14F-4D97-AF65-F5344CB8AC3E}">
        <p14:creationId xmlns:p14="http://schemas.microsoft.com/office/powerpoint/2010/main" xmlns="" val="2191952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Grp="1"/>
          </p:cNvSpPr>
          <p:nvPr>
            <p:ph type="body" idx="4294967295"/>
          </p:nvPr>
        </p:nvSpPr>
        <p:spPr>
          <a:xfrm>
            <a:off x="1522148" y="1413104"/>
            <a:ext cx="9146117" cy="4537551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pl-PL" sz="1600" dirty="0">
                <a:latin typeface="Arial" pitchFamily="18"/>
              </a:rPr>
              <a:t>Kandydat – gimnazjalista, uczeń starający się o przyjęcie do szkoły ponadgimnazjalnej w woj. świętokrzyskim korzysta z  adresu:</a:t>
            </a:r>
          </a:p>
          <a:p>
            <a:pPr>
              <a:lnSpc>
                <a:spcPct val="80000"/>
              </a:lnSpc>
              <a:spcAft>
                <a:spcPts val="0"/>
              </a:spcAft>
            </a:pPr>
            <a:endParaRPr lang="pl-PL" sz="1600" dirty="0">
              <a:latin typeface="Arial" pitchFamily="18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pl-PL" dirty="0">
                <a:solidFill>
                  <a:srgbClr val="002060"/>
                </a:solidFill>
                <a:latin typeface="Arial" pitchFamily="18"/>
                <a:hlinkClick r:id="rId3"/>
              </a:rPr>
              <a:t>https://swietokrzyskie.edu.com.pl</a:t>
            </a:r>
            <a:r>
              <a:rPr lang="pl-PL" dirty="0">
                <a:solidFill>
                  <a:srgbClr val="002060"/>
                </a:solidFill>
                <a:latin typeface="Arial" pitchFamily="18"/>
              </a:rPr>
              <a:t> </a:t>
            </a:r>
          </a:p>
          <a:p>
            <a:pPr>
              <a:lnSpc>
                <a:spcPct val="80000"/>
              </a:lnSpc>
              <a:spcAft>
                <a:spcPts val="0"/>
              </a:spcAft>
            </a:pPr>
            <a:endParaRPr lang="pl-PL" sz="3201" dirty="0">
              <a:solidFill>
                <a:srgbClr val="FF0000"/>
              </a:solidFill>
              <a:latin typeface="Arial" pitchFamily="18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pl-PL" sz="1600" dirty="0">
                <a:latin typeface="Arial" pitchFamily="18"/>
              </a:rPr>
              <a:t>  </a:t>
            </a: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pl-PL" sz="1600" dirty="0">
                <a:latin typeface="Arial" pitchFamily="18"/>
              </a:rPr>
              <a:t>Punkt Naboru:</a:t>
            </a:r>
          </a:p>
          <a:p>
            <a:pPr algn="ctr">
              <a:lnSpc>
                <a:spcPct val="80000"/>
              </a:lnSpc>
              <a:spcAft>
                <a:spcPts val="0"/>
              </a:spcAft>
            </a:pPr>
            <a:endParaRPr lang="pl-PL" sz="1600" dirty="0">
              <a:latin typeface="Arial" pitchFamily="18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pl-PL" dirty="0">
                <a:solidFill>
                  <a:srgbClr val="FF0000"/>
                </a:solidFill>
                <a:latin typeface="Arial" pitchFamily="18"/>
              </a:rPr>
              <a:t>   </a:t>
            </a:r>
            <a:r>
              <a:rPr lang="pl-PL" b="0" dirty="0">
                <a:solidFill>
                  <a:srgbClr val="002060"/>
                </a:solidFill>
                <a:latin typeface="Arial" pitchFamily="18"/>
              </a:rPr>
              <a:t>https://swietokrzyskie.edu.com.pl/Punkt</a:t>
            </a:r>
          </a:p>
          <a:p>
            <a:pPr algn="ctr">
              <a:lnSpc>
                <a:spcPct val="80000"/>
              </a:lnSpc>
              <a:spcAft>
                <a:spcPts val="0"/>
              </a:spcAft>
            </a:pPr>
            <a:endParaRPr lang="pl-PL" sz="1600" dirty="0">
              <a:latin typeface="Arial" pitchFamily="18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endParaRPr lang="pl-PL" sz="1600" dirty="0">
              <a:latin typeface="Arial" pitchFamily="18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endParaRPr lang="pl-PL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18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pl-PL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/>
              </a:rPr>
              <a:t>Gimnazjum:</a:t>
            </a:r>
            <a:br>
              <a:rPr lang="pl-PL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/>
              </a:rPr>
            </a:br>
            <a:endParaRPr lang="pl-PL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18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pl-PL" sz="320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/>
              </a:rPr>
              <a:t>   https://swietokrzyskie.edu.com.pl/Gimnazjum</a:t>
            </a:r>
          </a:p>
          <a:p>
            <a:pPr>
              <a:lnSpc>
                <a:spcPct val="80000"/>
              </a:lnSpc>
              <a:spcAft>
                <a:spcPts val="0"/>
              </a:spcAft>
            </a:pPr>
            <a:endParaRPr lang="pl-PL" sz="3201" dirty="0">
              <a:solidFill>
                <a:srgbClr val="FF0000"/>
              </a:solidFill>
              <a:latin typeface="Arial" pitchFamily="18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endParaRPr lang="pl-PL" sz="3201" dirty="0">
              <a:solidFill>
                <a:srgbClr val="FF0000"/>
              </a:solidFill>
              <a:latin typeface="Arial" pitchFamily="18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endParaRPr lang="pl-PL" sz="3201" dirty="0">
              <a:solidFill>
                <a:srgbClr val="FF0000"/>
              </a:solidFill>
              <a:latin typeface="Arial" pitchFamily="18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endParaRPr lang="pl-PL" sz="3201" dirty="0">
              <a:solidFill>
                <a:srgbClr val="FF0000"/>
              </a:solidFill>
              <a:latin typeface="Arial" pitchFamily="18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endParaRPr lang="pl-PL" sz="3201" dirty="0">
              <a:solidFill>
                <a:srgbClr val="FF0000"/>
              </a:solidFill>
              <a:latin typeface="Arial" pitchFamily="18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endParaRPr lang="pl-PL" sz="3201" dirty="0">
              <a:solidFill>
                <a:srgbClr val="FF0000"/>
              </a:solidFill>
              <a:latin typeface="Arial" pitchFamily="18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endParaRPr lang="pl-PL" sz="3201" dirty="0">
              <a:solidFill>
                <a:srgbClr val="FF0000"/>
              </a:solidFill>
              <a:latin typeface="Arial" pitchFamily="18"/>
            </a:endParaRP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9180966" y="4078016"/>
            <a:ext cx="1190430" cy="674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6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9336316" y="1884066"/>
            <a:ext cx="557053" cy="5743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ytuł 1"/>
          <p:cNvSpPr/>
          <p:nvPr/>
        </p:nvSpPr>
        <p:spPr>
          <a:xfrm>
            <a:off x="1917882" y="692800"/>
            <a:ext cx="8281918" cy="96970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25" tIns="45007" rIns="90025" bIns="45007" anchor="t" anchorCtr="0" compatLnSpc="0"/>
          <a:lstStyle/>
          <a:p>
            <a:pPr defTabSz="914583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801" b="1" dirty="0">
                <a:solidFill>
                  <a:srgbClr val="445870"/>
                </a:solidFill>
                <a:latin typeface="Arial" pitchFamily="18"/>
                <a:ea typeface="Lucida Sans Unicode" pitchFamily="2"/>
                <a:cs typeface="Tahoma" pitchFamily="2"/>
              </a:rPr>
              <a:t>Adresy systemu Nabór</a:t>
            </a:r>
          </a:p>
        </p:txBody>
      </p:sp>
    </p:spTree>
    <p:extLst>
      <p:ext uri="{BB962C8B-B14F-4D97-AF65-F5344CB8AC3E}">
        <p14:creationId xmlns:p14="http://schemas.microsoft.com/office/powerpoint/2010/main" xmlns="" val="3019509332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HARMONOGRAM – WARIANT 2</a:t>
            </a:r>
          </a:p>
        </p:txBody>
      </p:sp>
    </p:spTree>
    <p:extLst>
      <p:ext uri="{BB962C8B-B14F-4D97-AF65-F5344CB8AC3E}">
        <p14:creationId xmlns:p14="http://schemas.microsoft.com/office/powerpoint/2010/main" xmlns="" val="12419178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/>
          <p:nvPr/>
        </p:nvSpPr>
        <p:spPr>
          <a:xfrm>
            <a:off x="1522148" y="0"/>
            <a:ext cx="9145760" cy="126173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25" tIns="45007" rIns="90025" bIns="45007" anchor="t" anchorCtr="1" compatLnSpc="0"/>
          <a:lstStyle/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  <a:t>Weryfikacja zgłoszeń kandydatów</a:t>
            </a:r>
          </a:p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kern="0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25</a:t>
            </a:r>
            <a:r>
              <a:rPr lang="pl-PL" sz="2400" b="1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.04.2019r.  – </a:t>
            </a:r>
            <a:r>
              <a:rPr lang="pl-PL" sz="2400" b="1" kern="0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26</a:t>
            </a:r>
            <a:r>
              <a:rPr lang="pl-PL" sz="2400" b="1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.06.2019r.  </a:t>
            </a:r>
            <a:r>
              <a:rPr lang="pl-PL" sz="2400" b="1" kern="0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g</a:t>
            </a:r>
            <a:r>
              <a:rPr lang="pl-PL" sz="2400" b="1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odz. 12:00   </a:t>
            </a:r>
            <a:r>
              <a:rPr lang="pl-PL" sz="2400" b="1" dirty="0">
                <a:solidFill>
                  <a:srgbClr val="94B6D2"/>
                </a:solidFill>
                <a:latin typeface="Tahoma" pitchFamily="34"/>
                <a:ea typeface="Lucida Sans Unicode" pitchFamily="2"/>
                <a:cs typeface="Tahoma" pitchFamily="2"/>
              </a:rPr>
              <a:t/>
            </a:r>
            <a:br>
              <a:rPr lang="pl-PL" sz="2400" b="1" dirty="0">
                <a:solidFill>
                  <a:srgbClr val="94B6D2"/>
                </a:solidFill>
                <a:latin typeface="Tahoma" pitchFamily="34"/>
                <a:ea typeface="Lucida Sans Unicode" pitchFamily="2"/>
                <a:cs typeface="Tahoma" pitchFamily="2"/>
              </a:rPr>
            </a:br>
            <a:endParaRPr lang="pl-PL" sz="2400" b="1" dirty="0">
              <a:solidFill>
                <a:srgbClr val="94B6D2"/>
              </a:solidFill>
              <a:latin typeface="Tahoma" pitchFamily="34"/>
              <a:ea typeface="Lucida Sans Unicode" pitchFamily="2"/>
              <a:cs typeface="Tahoma" pitchFamily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701466" y="1098257"/>
            <a:ext cx="8752183" cy="5760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0632100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AB7958B-76B3-43E7-85CD-6BCACA0AC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Zmiany 2019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A6A46F4-27BB-4335-A672-19E90F5D5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1" indent="-514350">
              <a:spcBef>
                <a:spcPts val="0"/>
              </a:spcBef>
              <a:buFont typeface="+mj-lt"/>
              <a:buAutoNum type="arabicPeriod"/>
            </a:pPr>
            <a:r>
              <a:rPr lang="pl-PL" b="1" dirty="0"/>
              <a:t>Podwójny rocznik = </a:t>
            </a:r>
            <a:r>
              <a:rPr lang="pl-PL" b="1" dirty="0">
                <a:solidFill>
                  <a:srgbClr val="FF0000"/>
                </a:solidFill>
              </a:rPr>
              <a:t>DWA systemy</a:t>
            </a:r>
          </a:p>
          <a:p>
            <a:pPr lvl="3"/>
            <a:r>
              <a:rPr lang="pl-PL" dirty="0"/>
              <a:t>„stary” system dla szkół ponadgimnazjalnych – ostatni rok (POGIM – zielony)</a:t>
            </a:r>
          </a:p>
          <a:p>
            <a:pPr lvl="3"/>
            <a:r>
              <a:rPr lang="pl-PL" dirty="0"/>
              <a:t>„nowy” system dla szkół ponadpodstawowych (POSP – niebieski)</a:t>
            </a:r>
          </a:p>
          <a:p>
            <a:pPr marL="514350" lvl="1" indent="-514350">
              <a:spcBef>
                <a:spcPts val="0"/>
              </a:spcBef>
              <a:buFont typeface="+mj-lt"/>
              <a:buAutoNum type="arabicPeriod"/>
            </a:pPr>
            <a:endParaRPr lang="pl-PL" b="1" dirty="0">
              <a:solidFill>
                <a:srgbClr val="FF0000"/>
              </a:solidFill>
            </a:endParaRPr>
          </a:p>
          <a:p>
            <a:pPr marL="514350" lvl="1" indent="-514350">
              <a:spcBef>
                <a:spcPts val="0"/>
              </a:spcBef>
              <a:buFont typeface="+mj-lt"/>
              <a:buAutoNum type="arabicPeriod"/>
            </a:pPr>
            <a:r>
              <a:rPr lang="pl-PL" b="1" dirty="0">
                <a:solidFill>
                  <a:srgbClr val="FF0000"/>
                </a:solidFill>
              </a:rPr>
              <a:t>DWA adresy &gt; DWA dostępy</a:t>
            </a:r>
            <a:endParaRPr lang="pl-PL" dirty="0">
              <a:solidFill>
                <a:srgbClr val="FF0000"/>
              </a:solidFill>
            </a:endParaRPr>
          </a:p>
          <a:p>
            <a:pPr marL="514350" lvl="1" indent="-514350">
              <a:spcBef>
                <a:spcPts val="0"/>
              </a:spcBef>
              <a:buFont typeface="+mj-lt"/>
              <a:buAutoNum type="arabicPeriod"/>
            </a:pP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xmlns="" val="15216444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/>
          <p:nvPr/>
        </p:nvSpPr>
        <p:spPr>
          <a:xfrm>
            <a:off x="1522148" y="188684"/>
            <a:ext cx="9145760" cy="107305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25" tIns="45007" rIns="90025" bIns="45007" anchor="t" anchorCtr="1" compatLnSpc="0"/>
          <a:lstStyle/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  <a:t>Weryfikacja osiągnięć kandydatów</a:t>
            </a:r>
          </a:p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do </a:t>
            </a:r>
            <a:r>
              <a:rPr lang="pl-PL" sz="2400" b="1" kern="0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26</a:t>
            </a:r>
            <a:r>
              <a:rPr lang="pl-PL" sz="2400" b="1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.06.2019r. godz. 12:00 </a:t>
            </a:r>
            <a:r>
              <a:rPr lang="pl-PL" sz="2400" b="1" dirty="0">
                <a:solidFill>
                  <a:srgbClr val="94B6D2"/>
                </a:solidFill>
                <a:latin typeface="Tahoma" pitchFamily="34"/>
                <a:ea typeface="Lucida Sans Unicode" pitchFamily="2"/>
                <a:cs typeface="Tahoma" pitchFamily="2"/>
              </a:rPr>
              <a:t/>
            </a:r>
            <a:br>
              <a:rPr lang="pl-PL" sz="2400" b="1" dirty="0">
                <a:solidFill>
                  <a:srgbClr val="94B6D2"/>
                </a:solidFill>
                <a:latin typeface="Tahoma" pitchFamily="34"/>
                <a:ea typeface="Lucida Sans Unicode" pitchFamily="2"/>
                <a:cs typeface="Tahoma" pitchFamily="2"/>
              </a:rPr>
            </a:br>
            <a:endParaRPr lang="pl-PL" sz="2400" b="1" dirty="0">
              <a:solidFill>
                <a:srgbClr val="94B6D2"/>
              </a:solidFill>
              <a:latin typeface="Tahoma" pitchFamily="34"/>
              <a:ea typeface="Lucida Sans Unicode" pitchFamily="2"/>
              <a:cs typeface="Tahoma" pitchFamily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522148" y="1104375"/>
            <a:ext cx="9126671" cy="4968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65362002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/>
          <p:nvPr/>
        </p:nvSpPr>
        <p:spPr>
          <a:xfrm>
            <a:off x="1522148" y="260701"/>
            <a:ext cx="9145760" cy="83071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25" tIns="45007" rIns="90025" bIns="45007" anchor="t" anchorCtr="1" compatLnSpc="0"/>
          <a:lstStyle/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  <a:t>Porządkowanie list chętnych. </a:t>
            </a:r>
            <a:r>
              <a:rPr lang="pl-PL" sz="2400" b="1" dirty="0">
                <a:solidFill>
                  <a:srgbClr val="94B6D2"/>
                </a:solidFill>
                <a:latin typeface="Tahoma" pitchFamily="34"/>
                <a:ea typeface="Lucida Sans Unicode" pitchFamily="2"/>
                <a:cs typeface="Tahoma" pitchFamily="2"/>
              </a:rPr>
              <a:t/>
            </a:r>
            <a:br>
              <a:rPr lang="pl-PL" sz="2400" b="1" dirty="0">
                <a:solidFill>
                  <a:srgbClr val="94B6D2"/>
                </a:solidFill>
                <a:latin typeface="Tahoma" pitchFamily="34"/>
                <a:ea typeface="Lucida Sans Unicode" pitchFamily="2"/>
                <a:cs typeface="Tahoma" pitchFamily="2"/>
              </a:rPr>
            </a:br>
            <a:r>
              <a:rPr lang="pl-PL" sz="2400" b="1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26.06.2019r. od godz. 14:00 do 16:00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b="11481"/>
          <a:stretch>
            <a:fillRect/>
          </a:stretch>
        </p:blipFill>
        <p:spPr>
          <a:xfrm>
            <a:off x="1522505" y="1413103"/>
            <a:ext cx="9145760" cy="41054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71347614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b="12193"/>
          <a:stretch>
            <a:fillRect/>
          </a:stretch>
        </p:blipFill>
        <p:spPr>
          <a:xfrm>
            <a:off x="1522148" y="1429173"/>
            <a:ext cx="9145760" cy="39452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3"/>
          <p:cNvSpPr/>
          <p:nvPr/>
        </p:nvSpPr>
        <p:spPr>
          <a:xfrm>
            <a:off x="1270314" y="216317"/>
            <a:ext cx="9649428" cy="170130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25" tIns="45007" rIns="90025" bIns="45007" anchor="t" anchorCtr="1" compatLnSpc="0"/>
          <a:lstStyle/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  <a:t>Punkty Naboru (szkoły ponadgimnazjalne) pobierają </a:t>
            </a:r>
            <a:br>
              <a:rPr lang="pl-PL" sz="24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</a:br>
            <a:r>
              <a:rPr lang="pl-PL" sz="24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  <a:t>listy zakwalifikowanych/niezakwalifikowanych do oddziałów </a:t>
            </a:r>
          </a:p>
          <a:p>
            <a:pPr algn="ctr" defTabSz="914583" fontAlgn="auto">
              <a:spcBef>
                <a:spcPts val="9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  <a:t/>
            </a:r>
            <a:br>
              <a:rPr lang="pl-PL" sz="2400" b="1" dirty="0">
                <a:solidFill>
                  <a:srgbClr val="455A83"/>
                </a:solidFill>
                <a:latin typeface="Tahoma" pitchFamily="34"/>
                <a:ea typeface="Lucida Sans Unicode" pitchFamily="2"/>
                <a:cs typeface="Tahoma" pitchFamily="2"/>
              </a:rPr>
            </a:br>
            <a:r>
              <a:rPr lang="pl-PL" sz="2400" b="1" kern="0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28</a:t>
            </a:r>
            <a:r>
              <a:rPr lang="pl-PL" sz="2400" b="1" dirty="0">
                <a:solidFill>
                  <a:srgbClr val="FF0000"/>
                </a:solidFill>
                <a:latin typeface="Tahoma" pitchFamily="34"/>
                <a:ea typeface="Lucida Sans Unicode" pitchFamily="2"/>
                <a:cs typeface="Tahoma" pitchFamily="2"/>
              </a:rPr>
              <a:t>.06.2019r.  godz. 8:00 – godz. 10:00</a:t>
            </a:r>
          </a:p>
        </p:txBody>
      </p:sp>
    </p:spTree>
    <p:extLst>
      <p:ext uri="{BB962C8B-B14F-4D97-AF65-F5344CB8AC3E}">
        <p14:creationId xmlns:p14="http://schemas.microsoft.com/office/powerpoint/2010/main" xmlns="" val="239375576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xmlns="" val="20085915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Koordynatorzy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pl-PL" sz="4801" dirty="0"/>
          </a:p>
          <a:p>
            <a:pPr algn="ctr"/>
            <a:r>
              <a:rPr lang="pl-PL" sz="4801" dirty="0"/>
              <a:t>Centrum Obsługi Klienta</a:t>
            </a:r>
          </a:p>
          <a:p>
            <a:pPr algn="ctr"/>
            <a:r>
              <a:rPr lang="pl-PL" sz="4801" dirty="0">
                <a:hlinkClick r:id="rId2"/>
              </a:rPr>
              <a:t>cok@vulcan.edu.pl</a:t>
            </a:r>
            <a:endParaRPr lang="pl-PL" sz="4801" dirty="0"/>
          </a:p>
          <a:p>
            <a:pPr algn="ctr"/>
            <a:r>
              <a:rPr lang="pl-PL" sz="4801" dirty="0"/>
              <a:t>71 757-29-29</a:t>
            </a:r>
          </a:p>
          <a:p>
            <a:pPr algn="ctr"/>
            <a:endParaRPr lang="pl-PL" sz="4801" dirty="0"/>
          </a:p>
        </p:txBody>
      </p:sp>
    </p:spTree>
    <p:extLst>
      <p:ext uri="{BB962C8B-B14F-4D97-AF65-F5344CB8AC3E}">
        <p14:creationId xmlns:p14="http://schemas.microsoft.com/office/powerpoint/2010/main" xmlns="" val="11337997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Dziękujemy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Grp="1"/>
          </p:cNvSpPr>
          <p:nvPr>
            <p:ph type="body" idx="4294967295"/>
          </p:nvPr>
        </p:nvSpPr>
        <p:spPr>
          <a:xfrm>
            <a:off x="838622" y="2277666"/>
            <a:ext cx="10368780" cy="3672989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>
              <a:lnSpc>
                <a:spcPct val="80000"/>
              </a:lnSpc>
              <a:spcAft>
                <a:spcPts val="0"/>
              </a:spcAft>
            </a:pPr>
            <a:endParaRPr lang="pl-PL" sz="3201" dirty="0">
              <a:solidFill>
                <a:srgbClr val="FF0000"/>
              </a:solidFill>
              <a:latin typeface="Arial" pitchFamily="18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pl-PL" sz="1600" dirty="0">
                <a:latin typeface="Arial" pitchFamily="18"/>
              </a:rPr>
              <a:t>  </a:t>
            </a: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pl-PL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/>
              </a:rPr>
              <a:t>Punkt Naboru i Gimnazja:</a:t>
            </a:r>
          </a:p>
          <a:p>
            <a:pPr algn="ctr">
              <a:lnSpc>
                <a:spcPct val="80000"/>
              </a:lnSpc>
              <a:spcAft>
                <a:spcPts val="0"/>
              </a:spcAft>
            </a:pPr>
            <a:endParaRPr lang="pl-PL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18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endParaRPr lang="pl-PL" sz="1600" dirty="0">
              <a:latin typeface="Arial" pitchFamily="18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pl-PL" dirty="0">
                <a:solidFill>
                  <a:srgbClr val="FF0000"/>
                </a:solidFill>
                <a:latin typeface="Arial" pitchFamily="18"/>
              </a:rPr>
              <a:t>   </a:t>
            </a:r>
            <a:r>
              <a:rPr lang="pl-PL" sz="3201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/>
              </a:rPr>
              <a:t>https://malopolska-pogim.edu.com.pl/instytucje</a:t>
            </a:r>
          </a:p>
          <a:p>
            <a:pPr algn="ctr">
              <a:lnSpc>
                <a:spcPct val="80000"/>
              </a:lnSpc>
              <a:spcAft>
                <a:spcPts val="0"/>
              </a:spcAft>
            </a:pPr>
            <a:endParaRPr lang="pl-PL" sz="1600" dirty="0">
              <a:latin typeface="Arial" pitchFamily="18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endParaRPr lang="pl-PL" sz="3201" dirty="0">
              <a:solidFill>
                <a:srgbClr val="FF0000"/>
              </a:solidFill>
              <a:latin typeface="Arial" pitchFamily="18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endParaRPr lang="pl-PL" sz="3201" dirty="0">
              <a:solidFill>
                <a:srgbClr val="FF0000"/>
              </a:solidFill>
              <a:latin typeface="Arial" pitchFamily="18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endParaRPr lang="pl-PL" sz="3201" dirty="0">
              <a:solidFill>
                <a:srgbClr val="FF0000"/>
              </a:solidFill>
              <a:latin typeface="Arial" pitchFamily="18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endParaRPr lang="pl-PL" sz="3201" dirty="0">
              <a:solidFill>
                <a:srgbClr val="FF0000"/>
              </a:solidFill>
              <a:latin typeface="Arial" pitchFamily="18"/>
            </a:endParaRP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 rotWithShape="1">
          <a:blip r:embed="rId3" cstate="print">
            <a:alphaModFix/>
            <a:lum/>
          </a:blip>
          <a:srcRect r="21128"/>
          <a:stretch/>
        </p:blipFill>
        <p:spPr>
          <a:xfrm>
            <a:off x="5499991" y="4509914"/>
            <a:ext cx="938909" cy="6744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ytuł 1"/>
          <p:cNvSpPr/>
          <p:nvPr/>
        </p:nvSpPr>
        <p:spPr>
          <a:xfrm>
            <a:off x="622598" y="692800"/>
            <a:ext cx="10872486" cy="136884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25" tIns="45007" rIns="90025" bIns="45007" anchor="t" anchorCtr="0" compatLnSpc="0"/>
          <a:lstStyle/>
          <a:p>
            <a:pPr algn="ctr" defTabSz="914583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801" b="1" dirty="0">
                <a:solidFill>
                  <a:srgbClr val="445870"/>
                </a:solidFill>
                <a:latin typeface="Arial" pitchFamily="18"/>
                <a:ea typeface="Lucida Sans Unicode" pitchFamily="2"/>
                <a:cs typeface="Tahoma" pitchFamily="2"/>
              </a:rPr>
              <a:t>Adres dla „starego” systemu dla szkół ponadgimnazjalnych</a:t>
            </a:r>
          </a:p>
          <a:p>
            <a:pPr algn="ctr" defTabSz="914583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801" b="1" dirty="0">
                <a:solidFill>
                  <a:srgbClr val="445870"/>
                </a:solidFill>
                <a:latin typeface="Arial" pitchFamily="18"/>
                <a:ea typeface="Lucida Sans Unicode" pitchFamily="2"/>
                <a:cs typeface="Tahoma" pitchFamily="2"/>
              </a:rPr>
              <a:t>(POGIM – kolor zielony)</a:t>
            </a:r>
          </a:p>
        </p:txBody>
      </p:sp>
    </p:spTree>
    <p:extLst>
      <p:ext uri="{BB962C8B-B14F-4D97-AF65-F5344CB8AC3E}">
        <p14:creationId xmlns:p14="http://schemas.microsoft.com/office/powerpoint/2010/main" xmlns="" val="4275384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Grp="1"/>
          </p:cNvSpPr>
          <p:nvPr>
            <p:ph type="body" idx="4294967295"/>
          </p:nvPr>
        </p:nvSpPr>
        <p:spPr>
          <a:xfrm>
            <a:off x="838622" y="2277666"/>
            <a:ext cx="10368780" cy="3672989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>
              <a:lnSpc>
                <a:spcPct val="80000"/>
              </a:lnSpc>
              <a:spcAft>
                <a:spcPts val="0"/>
              </a:spcAft>
            </a:pPr>
            <a:endParaRPr lang="pl-PL" sz="3201" dirty="0">
              <a:solidFill>
                <a:srgbClr val="FF0000"/>
              </a:solidFill>
              <a:latin typeface="Arial" pitchFamily="18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pl-PL" sz="1600" dirty="0">
                <a:latin typeface="Arial" pitchFamily="18"/>
              </a:rPr>
              <a:t>  </a:t>
            </a: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pl-PL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/>
              </a:rPr>
              <a:t>Punkty Naboru i Szkoły podstawowe:</a:t>
            </a:r>
          </a:p>
          <a:p>
            <a:pPr algn="ctr">
              <a:lnSpc>
                <a:spcPct val="80000"/>
              </a:lnSpc>
              <a:spcAft>
                <a:spcPts val="0"/>
              </a:spcAft>
            </a:pPr>
            <a:endParaRPr lang="pl-PL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18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endParaRPr lang="pl-PL" sz="1600" dirty="0">
              <a:latin typeface="Arial" pitchFamily="18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pl-PL" dirty="0">
                <a:solidFill>
                  <a:srgbClr val="FF0000"/>
                </a:solidFill>
                <a:latin typeface="Arial" pitchFamily="18"/>
              </a:rPr>
              <a:t>   </a:t>
            </a:r>
            <a:r>
              <a:rPr lang="pl-PL" sz="3201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/>
              </a:rPr>
              <a:t>https://malopolska-posp.edu.com.pl/instytucje</a:t>
            </a:r>
          </a:p>
          <a:p>
            <a:pPr algn="ctr">
              <a:lnSpc>
                <a:spcPct val="80000"/>
              </a:lnSpc>
              <a:spcAft>
                <a:spcPts val="0"/>
              </a:spcAft>
            </a:pPr>
            <a:endParaRPr lang="pl-PL" sz="1600" dirty="0">
              <a:latin typeface="Arial" pitchFamily="18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endParaRPr lang="pl-PL" sz="3201" dirty="0">
              <a:solidFill>
                <a:srgbClr val="FF0000"/>
              </a:solidFill>
              <a:latin typeface="Arial" pitchFamily="18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endParaRPr lang="pl-PL" sz="3201" dirty="0">
              <a:solidFill>
                <a:srgbClr val="FF0000"/>
              </a:solidFill>
              <a:latin typeface="Arial" pitchFamily="18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endParaRPr lang="pl-PL" sz="3201" dirty="0">
              <a:solidFill>
                <a:srgbClr val="FF0000"/>
              </a:solidFill>
              <a:latin typeface="Arial" pitchFamily="18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endParaRPr lang="pl-PL" sz="3201" dirty="0">
              <a:solidFill>
                <a:srgbClr val="FF0000"/>
              </a:solidFill>
              <a:latin typeface="Arial" pitchFamily="18"/>
            </a:endParaRP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 rotWithShape="1">
          <a:blip r:embed="rId3" cstate="print">
            <a:alphaModFix/>
            <a:lum/>
          </a:blip>
          <a:srcRect r="21128"/>
          <a:stretch/>
        </p:blipFill>
        <p:spPr>
          <a:xfrm>
            <a:off x="5499991" y="4509914"/>
            <a:ext cx="938909" cy="6744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ytuł 1"/>
          <p:cNvSpPr/>
          <p:nvPr/>
        </p:nvSpPr>
        <p:spPr>
          <a:xfrm>
            <a:off x="550590" y="692800"/>
            <a:ext cx="11016502" cy="136884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25" tIns="45007" rIns="90025" bIns="45007" anchor="t" anchorCtr="0" compatLnSpc="0"/>
          <a:lstStyle/>
          <a:p>
            <a:pPr algn="ctr" defTabSz="914583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801" b="1" dirty="0">
                <a:solidFill>
                  <a:srgbClr val="445870"/>
                </a:solidFill>
                <a:latin typeface="Arial" pitchFamily="18"/>
                <a:ea typeface="Lucida Sans Unicode" pitchFamily="2"/>
                <a:cs typeface="Tahoma" pitchFamily="2"/>
              </a:rPr>
              <a:t>Adres dla „nowego” systemu dla szkół ponadpodstawowych</a:t>
            </a:r>
          </a:p>
          <a:p>
            <a:pPr algn="ctr" defTabSz="914583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801" b="1" dirty="0">
                <a:solidFill>
                  <a:srgbClr val="445870"/>
                </a:solidFill>
                <a:latin typeface="Arial" pitchFamily="18"/>
                <a:ea typeface="Lucida Sans Unicode" pitchFamily="2"/>
                <a:cs typeface="Tahoma" pitchFamily="2"/>
              </a:rPr>
              <a:t>(POSP – kolor niebieski)</a:t>
            </a:r>
          </a:p>
        </p:txBody>
      </p:sp>
    </p:spTree>
    <p:extLst>
      <p:ext uri="{BB962C8B-B14F-4D97-AF65-F5344CB8AC3E}">
        <p14:creationId xmlns:p14="http://schemas.microsoft.com/office/powerpoint/2010/main" xmlns="" val="2301338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AB7958B-76B3-43E7-85CD-6BCACA0AC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Zmiany 2019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A6A46F4-27BB-4335-A672-19E90F5D5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1" indent="-514350">
              <a:spcBef>
                <a:spcPts val="0"/>
              </a:spcBef>
              <a:buFont typeface="+mj-lt"/>
              <a:buAutoNum type="arabicPeriod"/>
            </a:pPr>
            <a:r>
              <a:rPr lang="pl-PL" b="1" dirty="0"/>
              <a:t>Podwójny rocznik = </a:t>
            </a:r>
            <a:r>
              <a:rPr lang="pl-PL" b="1" dirty="0">
                <a:solidFill>
                  <a:srgbClr val="FF0000"/>
                </a:solidFill>
              </a:rPr>
              <a:t>DWA systemy</a:t>
            </a:r>
          </a:p>
          <a:p>
            <a:pPr lvl="3"/>
            <a:r>
              <a:rPr lang="pl-PL" dirty="0"/>
              <a:t>„stary” system dla szkół ponadgimnazjalnych – ostatni rok (POGIM – zielony)</a:t>
            </a:r>
          </a:p>
          <a:p>
            <a:pPr lvl="3"/>
            <a:r>
              <a:rPr lang="pl-PL" dirty="0"/>
              <a:t>„nowy” system dla szkół ponadpodstawowych (POSP – niebieski)</a:t>
            </a:r>
          </a:p>
          <a:p>
            <a:pPr marL="514350" lvl="1" indent="-514350">
              <a:spcBef>
                <a:spcPts val="0"/>
              </a:spcBef>
              <a:buFont typeface="+mj-lt"/>
              <a:buAutoNum type="arabicPeriod"/>
            </a:pPr>
            <a:endParaRPr lang="pl-PL" b="1" dirty="0">
              <a:solidFill>
                <a:srgbClr val="FF0000"/>
              </a:solidFill>
            </a:endParaRPr>
          </a:p>
          <a:p>
            <a:pPr marL="514350" lvl="1" indent="-514350">
              <a:spcBef>
                <a:spcPts val="0"/>
              </a:spcBef>
              <a:buFont typeface="+mj-lt"/>
              <a:buAutoNum type="arabicPeriod"/>
            </a:pPr>
            <a:r>
              <a:rPr lang="pl-PL" b="1" dirty="0">
                <a:solidFill>
                  <a:srgbClr val="FF0000"/>
                </a:solidFill>
              </a:rPr>
              <a:t>DWA adresy &gt; DWA dostępy</a:t>
            </a:r>
            <a:endParaRPr lang="pl-PL" dirty="0">
              <a:solidFill>
                <a:srgbClr val="FF0000"/>
              </a:solidFill>
            </a:endParaRPr>
          </a:p>
          <a:p>
            <a:pPr marL="514350" lvl="1" indent="-514350">
              <a:spcBef>
                <a:spcPts val="0"/>
              </a:spcBef>
              <a:buFont typeface="+mj-lt"/>
              <a:buAutoNum type="arabicPeriod"/>
            </a:pPr>
            <a:endParaRPr lang="pl-PL" b="1" dirty="0"/>
          </a:p>
          <a:p>
            <a:pPr marL="514350" lvl="1" indent="-514350">
              <a:spcBef>
                <a:spcPts val="0"/>
              </a:spcBef>
              <a:buFont typeface="+mj-lt"/>
              <a:buAutoNum type="arabicPeriod"/>
            </a:pPr>
            <a:r>
              <a:rPr lang="pl-PL" dirty="0"/>
              <a:t>Strona rozprowadzająca dla kandydata – adres </a:t>
            </a:r>
            <a:r>
              <a:rPr lang="pl-PL" b="1" dirty="0"/>
              <a:t>BEZ ZMIAN! </a:t>
            </a:r>
          </a:p>
          <a:p>
            <a:pPr marL="514350" lvl="1" indent="-514350">
              <a:spcBef>
                <a:spcPts val="0"/>
              </a:spcBef>
              <a:buFont typeface="+mj-lt"/>
              <a:buAutoNum type="arabicPeriod"/>
            </a:pPr>
            <a:endParaRPr lang="pl-PL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28492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Grp="1"/>
          </p:cNvSpPr>
          <p:nvPr>
            <p:ph type="body" idx="4294967295"/>
          </p:nvPr>
        </p:nvSpPr>
        <p:spPr>
          <a:xfrm>
            <a:off x="1701833" y="1413104"/>
            <a:ext cx="8642357" cy="4537551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0"/>
              </a:spcAft>
            </a:pPr>
            <a:endParaRPr lang="pl-PL" sz="1600" dirty="0">
              <a:latin typeface="Arial" pitchFamily="18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pl-PL" sz="1600" dirty="0">
                <a:latin typeface="Arial" pitchFamily="18"/>
              </a:rPr>
              <a:t>Kandydat – uczeń starający się o przyjęcie do szkoły ponadgimnazjalnej/ponadpodstawowej w woj. małopolskim korzysta z  adresu:</a:t>
            </a:r>
          </a:p>
          <a:p>
            <a:pPr>
              <a:lnSpc>
                <a:spcPct val="80000"/>
              </a:lnSpc>
              <a:spcAft>
                <a:spcPts val="0"/>
              </a:spcAft>
            </a:pPr>
            <a:endParaRPr lang="pl-PL" sz="1600" dirty="0">
              <a:latin typeface="Arial" pitchFamily="18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endParaRPr lang="pl-PL" sz="320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18"/>
              <a:hlinkClick r:id="rId3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endParaRPr lang="pl-PL" sz="320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18"/>
              <a:hlinkClick r:id="rId3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endParaRPr lang="pl-PL" sz="320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18"/>
              <a:hlinkClick r:id="rId3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pl-PL" sz="320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/>
                <a:hlinkClick r:id="rId3"/>
              </a:rPr>
              <a:t>https://malopolska.edu.com.pl</a:t>
            </a:r>
            <a:r>
              <a:rPr lang="pl-PL" sz="320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/>
              </a:rPr>
              <a:t> </a:t>
            </a:r>
          </a:p>
          <a:p>
            <a:pPr>
              <a:lnSpc>
                <a:spcPct val="80000"/>
              </a:lnSpc>
              <a:spcAft>
                <a:spcPts val="0"/>
              </a:spcAft>
            </a:pPr>
            <a:endParaRPr lang="pl-PL" sz="3201" dirty="0">
              <a:solidFill>
                <a:srgbClr val="FF0000"/>
              </a:solidFill>
              <a:latin typeface="Arial" pitchFamily="18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pl-PL" sz="1600" dirty="0">
                <a:latin typeface="Arial" pitchFamily="18"/>
              </a:rPr>
              <a:t>  </a:t>
            </a:r>
            <a:endParaRPr lang="pl-PL" sz="3201" dirty="0">
              <a:solidFill>
                <a:srgbClr val="FF0000"/>
              </a:solidFill>
              <a:latin typeface="Arial" pitchFamily="18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endParaRPr lang="pl-PL" sz="3201" dirty="0">
              <a:solidFill>
                <a:srgbClr val="FF0000"/>
              </a:solidFill>
              <a:latin typeface="Arial" pitchFamily="18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endParaRPr lang="pl-PL" sz="3201" dirty="0">
              <a:solidFill>
                <a:srgbClr val="FF0000"/>
              </a:solidFill>
              <a:latin typeface="Arial" pitchFamily="18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endParaRPr lang="pl-PL" sz="3201" dirty="0">
              <a:solidFill>
                <a:srgbClr val="FF0000"/>
              </a:solidFill>
              <a:latin typeface="Arial" pitchFamily="18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endParaRPr lang="pl-PL" sz="3201" dirty="0">
              <a:solidFill>
                <a:srgbClr val="FF0000"/>
              </a:solidFill>
              <a:latin typeface="Arial" pitchFamily="18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endParaRPr lang="pl-PL" sz="3201" dirty="0">
              <a:solidFill>
                <a:srgbClr val="FF0000"/>
              </a:solidFill>
              <a:latin typeface="Arial" pitchFamily="18"/>
            </a:endParaRPr>
          </a:p>
        </p:txBody>
      </p:sp>
      <p:sp>
        <p:nvSpPr>
          <p:cNvPr id="5" name="Tytuł 1"/>
          <p:cNvSpPr/>
          <p:nvPr/>
        </p:nvSpPr>
        <p:spPr>
          <a:xfrm>
            <a:off x="1917882" y="692800"/>
            <a:ext cx="8281918" cy="96970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25" tIns="45007" rIns="90025" bIns="45007" anchor="t" anchorCtr="0" compatLnSpc="0"/>
          <a:lstStyle/>
          <a:p>
            <a:pPr defTabSz="914583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801" b="1" dirty="0">
                <a:solidFill>
                  <a:srgbClr val="445870"/>
                </a:solidFill>
                <a:latin typeface="Arial" pitchFamily="18"/>
                <a:ea typeface="Lucida Sans Unicode" pitchFamily="2"/>
                <a:cs typeface="Tahoma" pitchFamily="2"/>
              </a:rPr>
              <a:t>Adres dla kandydata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D107CE1-DD3A-413B-8D34-D4E17977F4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662783" y="4497687"/>
            <a:ext cx="720456" cy="74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09220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ja V ogolna panor">
  <a:themeElements>
    <a:clrScheme name="SZABLON KOLORY vulcan">
      <a:dk1>
        <a:srgbClr val="5A5A65"/>
      </a:dk1>
      <a:lt1>
        <a:sysClr val="window" lastClr="FFFFFF"/>
      </a:lt1>
      <a:dk2>
        <a:srgbClr val="5A5A65"/>
      </a:dk2>
      <a:lt2>
        <a:srgbClr val="FFFFFF"/>
      </a:lt2>
      <a:accent1>
        <a:srgbClr val="8BA5D0"/>
      </a:accent1>
      <a:accent2>
        <a:srgbClr val="F78377"/>
      </a:accent2>
      <a:accent3>
        <a:srgbClr val="4EBD8E"/>
      </a:accent3>
      <a:accent4>
        <a:srgbClr val="DEB13D"/>
      </a:accent4>
      <a:accent5>
        <a:srgbClr val="89CAE5"/>
      </a:accent5>
      <a:accent6>
        <a:srgbClr val="9CC355"/>
      </a:accent6>
      <a:hlink>
        <a:srgbClr val="41AD7F"/>
      </a:hlink>
      <a:folHlink>
        <a:srgbClr val="41AD7F"/>
      </a:folHlink>
    </a:clrScheme>
    <a:fontScheme name="Projekt domyślny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142C62"/>
        </a:dk2>
        <a:lt2>
          <a:srgbClr val="CED9E0"/>
        </a:lt2>
        <a:accent1>
          <a:srgbClr val="4F87C5"/>
        </a:accent1>
        <a:accent2>
          <a:srgbClr val="C33D50"/>
        </a:accent2>
        <a:accent3>
          <a:srgbClr val="FFFFFF"/>
        </a:accent3>
        <a:accent4>
          <a:srgbClr val="000000"/>
        </a:accent4>
        <a:accent5>
          <a:srgbClr val="B2C3DF"/>
        </a:accent5>
        <a:accent6>
          <a:srgbClr val="B03648"/>
        </a:accent6>
        <a:hlink>
          <a:srgbClr val="94B03A"/>
        </a:hlink>
        <a:folHlink>
          <a:srgbClr val="E9A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VULCAN szablon 2504 wersja posrednia" id="{AC8CEF9D-FAFF-4ECB-A184-6DFDECCD3C40}" vid="{4F3BB3C0-1AF0-490C-9239-62212926D94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odzajDokumentu xmlns="8df76f03-7524-4f57-9d0f-1325284aa2ab">Wzory/szablony dokumentów</RodzajDokumentu>
    <TypDokumentu xmlns="8df76f03-7524-4f57-9d0f-1325284aa2ab">Prezentacja</TypDokumentu>
    <Dzial_wrk xmlns="8df76f03-7524-4f57-9d0f-1325284aa2a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3564EC8970DD540925FC147742C3E35" ma:contentTypeVersion="80" ma:contentTypeDescription="Utwórz nowy dokument." ma:contentTypeScope="" ma:versionID="e26558d7ac4849d9e3262b6a267939d8">
  <xsd:schema xmlns:xsd="http://www.w3.org/2001/XMLSchema" xmlns:xs="http://www.w3.org/2001/XMLSchema" xmlns:p="http://schemas.microsoft.com/office/2006/metadata/properties" xmlns:ns2="8df76f03-7524-4f57-9d0f-1325284aa2ab" targetNamespace="http://schemas.microsoft.com/office/2006/metadata/properties" ma:root="true" ma:fieldsID="b01efaeaf49953f8244a85ddbd52113e" ns2:_="">
    <xsd:import namespace="8df76f03-7524-4f57-9d0f-1325284aa2ab"/>
    <xsd:element name="properties">
      <xsd:complexType>
        <xsd:sequence>
          <xsd:element name="documentManagement">
            <xsd:complexType>
              <xsd:all>
                <xsd:element ref="ns2:RodzajDokumentu"/>
                <xsd:element ref="ns2:TypDokumentu"/>
                <xsd:element ref="ns2:Dzial_wr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f76f03-7524-4f57-9d0f-1325284aa2ab" elementFormDefault="qualified">
    <xsd:import namespace="http://schemas.microsoft.com/office/2006/documentManagement/types"/>
    <xsd:import namespace="http://schemas.microsoft.com/office/infopath/2007/PartnerControls"/>
    <xsd:element name="RodzajDokumentu" ma:index="8" ma:displayName="Rodzaj dokumentu" ma:default="BHP" ma:format="Dropdown" ma:internalName="RodzajDokumentu">
      <xsd:simpleType>
        <xsd:restriction base="dms:Choice">
          <xsd:enumeration value="BHP"/>
          <xsd:enumeration value="Dokumenty organizacyjne"/>
          <xsd:enumeration value="Komisja Socjalna i ZFŚS"/>
          <xsd:enumeration value="Produkty i usługi firmy VULCAN"/>
          <xsd:enumeration value="Produkty i usługi partnerów firmy VULCAN"/>
          <xsd:enumeration value="Regulaminy, procedury i instrukcje"/>
          <xsd:enumeration value="Sprawy pracownicze"/>
          <xsd:enumeration value="Wzory/szablony dokumentów"/>
        </xsd:restriction>
      </xsd:simpleType>
    </xsd:element>
    <xsd:element name="TypDokumentu" ma:index="9" ma:displayName="Typ dokumentu" ma:default="BHP w VULCANIE" ma:format="Dropdown" ma:internalName="TypDokumentu">
      <xsd:simpleType>
        <xsd:restriction base="dms:Choice">
          <xsd:enumeration value="BHP w VULCANIE"/>
          <xsd:enumeration value="Delegacje"/>
          <xsd:enumeration value="Doradca i Rachunkowość"/>
          <xsd:enumeration value="Dotacje"/>
          <xsd:enumeration value="Dotacje podręcznikowe"/>
          <xsd:enumeration value="Dotyczące kilku produktów"/>
          <xsd:enumeration value="Droga edukacyjna ucznia"/>
          <xsd:enumeration value="Druki i wnioski"/>
          <xsd:enumeration value="EDUCentrum"/>
          <xsd:enumeration value="Finanse"/>
          <xsd:enumeration value="Finanse Optivum"/>
          <xsd:enumeration value="Finanse Optivum SQL"/>
          <xsd:enumeration value="Fronter"/>
          <xsd:enumeration value="Hurtownia danych oświatowych"/>
          <xsd:enumeration value="Inne"/>
          <xsd:enumeration value="Instrukcje stanowiskowe"/>
          <xsd:enumeration value="Instytut Zarządzania w Edukacji"/>
          <xsd:enumeration value="Intendentura Optivum"/>
          <xsd:enumeration value="Inwentarz Optivum"/>
          <xsd:enumeration value="Kadry Optivum i Płace Optivum"/>
          <xsd:enumeration value="Komisja Socjalna"/>
          <xsd:enumeration value="Kompetencje.edu.pl"/>
          <xsd:enumeration value="Komunikacja"/>
          <xsd:enumeration value="List firmowy"/>
          <xsd:enumeration value="Logo"/>
          <xsd:enumeration value="Microsoft Live@edu"/>
          <xsd:enumeration value="MOL Optivum"/>
          <xsd:enumeration value="Nabór"/>
          <xsd:enumeration value="Nabór - usługi marketingowe dla JST"/>
          <xsd:enumeration value="Nauczyciel.pl"/>
          <xsd:enumeration value="Ogólnofirmowe operacyjne"/>
          <xsd:enumeration value="Ogólnofirmowe wydane przez Organy Spółki"/>
          <xsd:enumeration value="Organizacja Optivum"/>
          <xsd:enumeration value="Personel"/>
          <xsd:enumeration value="Podwyższanie kwalifikacji zawodowych"/>
          <xsd:enumeration value="Poradniki BHP"/>
          <xsd:enumeration value="Prawo Optivum"/>
          <xsd:enumeration value="Prezentacja"/>
          <xsd:enumeration value="Projekt &quot;Przez kompetencje do firmy eksperckiej&quot;"/>
          <xsd:enumeration value="Przedszkole Optivum"/>
          <xsd:enumeration value="Przedszkole Optivum NET"/>
          <xsd:enumeration value="Przepisy"/>
          <xsd:enumeration value="Sigma"/>
          <xsd:enumeration value="Stopka maila"/>
          <xsd:enumeration value="Uczniowie Optivum NET"/>
          <xsd:enumeration value="Uczniowie Optivum NET+"/>
          <xsd:enumeration value="Umowa zlecenia i umowa o dzieło"/>
          <xsd:enumeration value="Umowy na produkty VULCAN"/>
          <xsd:enumeration value="vEdukacja"/>
          <xsd:enumeration value="Wydane przez Organy Spółki"/>
          <xsd:enumeration value="Zaświadczenia"/>
          <xsd:enumeration value="ZFŚS"/>
          <xsd:enumeration value="Złoty abonament Optivum"/>
          <xsd:enumeration value="Kodeks postępowania grupy SANOMA"/>
          <xsd:enumeration value="eduABI"/>
          <xsd:enumeration value="Polityka bezpieczeństwa informacji Grupy Sanoma"/>
        </xsd:restriction>
      </xsd:simpleType>
    </xsd:element>
    <xsd:element name="Dzial_wrk" ma:index="10" nillable="true" ma:displayName="Dzial_wrk" ma:hidden="true" ma:internalName="Dzial_wrk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94F1D4-FA32-4AB7-89F8-F20897C88E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35C23A-9CD0-4654-AFAA-FE53888A4431}">
  <ds:schemaRefs>
    <ds:schemaRef ds:uri="http://purl.org/dc/elements/1.1/"/>
    <ds:schemaRef ds:uri="http://schemas.openxmlformats.org/package/2006/metadata/core-properties"/>
    <ds:schemaRef ds:uri="http://purl.org/dc/terms/"/>
    <ds:schemaRef ds:uri="8df76f03-7524-4f57-9d0f-1325284aa2ab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F8BEC04-F30E-4E79-A994-031ECDECCA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f76f03-7524-4f57-9d0f-1325284aa2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VULCAN szablon 2504</Template>
  <TotalTime>2157</TotalTime>
  <Words>939</Words>
  <Application>Microsoft Office PowerPoint</Application>
  <PresentationFormat>Niestandardowy</PresentationFormat>
  <Paragraphs>246</Paragraphs>
  <Slides>55</Slides>
  <Notes>41</Notes>
  <HiddenSlides>30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0</vt:i4>
      </vt:variant>
      <vt:variant>
        <vt:lpstr>Tytuły slajdów</vt:lpstr>
      </vt:variant>
      <vt:variant>
        <vt:i4>55</vt:i4>
      </vt:variant>
    </vt:vector>
  </HeadingPairs>
  <TitlesOfParts>
    <vt:vector size="56" baseType="lpstr">
      <vt:lpstr>Prezentacja V ogolna panor</vt:lpstr>
      <vt:lpstr>Slajd 1</vt:lpstr>
      <vt:lpstr>Nabór VULCAN </vt:lpstr>
      <vt:lpstr>Slajd 3</vt:lpstr>
      <vt:lpstr>Zmiany 2019</vt:lpstr>
      <vt:lpstr>Zmiany 2019</vt:lpstr>
      <vt:lpstr>Slajd 6</vt:lpstr>
      <vt:lpstr>Slajd 7</vt:lpstr>
      <vt:lpstr>Zmiany 2019</vt:lpstr>
      <vt:lpstr>Slajd 9</vt:lpstr>
      <vt:lpstr>Kandydat – Szybki start </vt:lpstr>
      <vt:lpstr>Zmiany 2019</vt:lpstr>
      <vt:lpstr>Slajd 12</vt:lpstr>
      <vt:lpstr>Slajd 13</vt:lpstr>
      <vt:lpstr>Slajd 14</vt:lpstr>
      <vt:lpstr>Slajd 15</vt:lpstr>
      <vt:lpstr>Slajd 16</vt:lpstr>
      <vt:lpstr>Slajd 17</vt:lpstr>
      <vt:lpstr>Kandydaci dostarczają wydrukowane  z systemu podanie tylko do jednej szkoły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Wyniki rekrutacji dla kandydata</vt:lpstr>
      <vt:lpstr>Slajd 36</vt:lpstr>
      <vt:lpstr>WAŻNE!!! Kandydat potwierdza wolę nauki  poprzez dostarczenie oryginałów  świadectwa, wyników egzaminu gimnazjalnego  i ew. zaświadczenia lekarskiego o braku przeciwskazań do podjęcia nauki w danym zawodzie   do 9 lipca, godz. 15:00  </vt:lpstr>
      <vt:lpstr>Slajd 38</vt:lpstr>
      <vt:lpstr>Slajd 39</vt:lpstr>
      <vt:lpstr>Slajd 40</vt:lpstr>
      <vt:lpstr>Slajd 41</vt:lpstr>
      <vt:lpstr>Slajd 42</vt:lpstr>
      <vt:lpstr>Slajd 43</vt:lpstr>
      <vt:lpstr>Lokalizacje</vt:lpstr>
      <vt:lpstr>Slajd 45</vt:lpstr>
      <vt:lpstr>Slajd 46</vt:lpstr>
      <vt:lpstr>Slajd 47</vt:lpstr>
      <vt:lpstr>Slajd 48</vt:lpstr>
      <vt:lpstr>Slajd 49</vt:lpstr>
      <vt:lpstr>Slajd 50</vt:lpstr>
      <vt:lpstr>Slajd 51</vt:lpstr>
      <vt:lpstr>Slajd 52</vt:lpstr>
      <vt:lpstr>Slajd 53</vt:lpstr>
      <vt:lpstr>Koordynatorzy</vt:lpstr>
      <vt:lpstr>Slajd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 Misiak</dc:creator>
  <cp:lastModifiedBy>Robert Soból</cp:lastModifiedBy>
  <cp:revision>91</cp:revision>
  <dcterms:created xsi:type="dcterms:W3CDTF">2016-09-13T21:41:13Z</dcterms:created>
  <dcterms:modified xsi:type="dcterms:W3CDTF">2019-04-03T13:38:38Z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0x01010093564EC8970DD540925FC147742C3E35</vt:lpwstr>
  </property>
</Properties>
</file>